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4.png" ContentType="image/png"/>
  <Override PartName="/ppt/media/image27.png" ContentType="image/png"/>
  <Override PartName="/ppt/media/image28.png" ContentType="image/png"/>
  <Override PartName="/ppt/media/image5.png" ContentType="image/png"/>
  <Override PartName="/ppt/media/image30.png" ContentType="image/png"/>
  <Override PartName="/ppt/media/image10.png" ContentType="image/png"/>
  <Override PartName="/ppt/media/image29.png" ContentType="image/png"/>
  <Override PartName="/ppt/media/image6.png" ContentType="image/png"/>
  <Override PartName="/ppt/media/image11.png" ContentType="image/png"/>
  <Override PartName="/ppt/media/image7.png" ContentType="image/png"/>
  <Override PartName="/ppt/media/image12.png" ContentType="image/png"/>
  <Override PartName="/ppt/media/image8.png" ContentType="image/png"/>
  <Override PartName="/ppt/media/image13.png" ContentType="image/png"/>
  <Override PartName="/ppt/media/image9.png" ContentType="image/png"/>
  <Override PartName="/ppt/media/image33.png" ContentType="image/png"/>
  <Override PartName="/ppt/media/image3.png" ContentType="image/png"/>
  <Override PartName="/ppt/media/image17.jpeg" ContentType="image/jpeg"/>
  <Override PartName="/ppt/media/image26.png" ContentType="image/png"/>
  <Override PartName="/ppt/media/image32.png" ContentType="image/png"/>
  <Override PartName="/ppt/media/image2.png" ContentType="image/png"/>
  <Override PartName="/ppt/media/image25.png" ContentType="image/png"/>
  <Override PartName="/ppt/media/image31.png" ContentType="image/png"/>
  <Override PartName="/ppt/media/image1.png" ContentType="image/png"/>
  <Override PartName="/ppt/media/image24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8.png" ContentType="image/png"/>
  <Override PartName="/ppt/media/image20.png" ContentType="image/png"/>
  <Override PartName="/ppt/presProps.xml" ContentType="application/vnd.openxmlformats-officedocument.presentationml.presProps+xml"/>
  <Override PartName="/ppt/slides/slide1.xml" ContentType="application/vnd.openxmlformats-officedocument.presentationml.slide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</p:sldIdLst>
  <p:sldSz cx="18288000" cy="102870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1645884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/>
          </p:nvPr>
        </p:nvSpPr>
        <p:spPr>
          <a:xfrm>
            <a:off x="914400" y="5523120"/>
            <a:ext cx="1645884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/>
          </p:nvPr>
        </p:nvSpPr>
        <p:spPr>
          <a:xfrm>
            <a:off x="914400" y="552312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/>
          </p:nvPr>
        </p:nvSpPr>
        <p:spPr>
          <a:xfrm>
            <a:off x="9348120" y="552312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/>
          </p:nvPr>
        </p:nvSpPr>
        <p:spPr>
          <a:xfrm>
            <a:off x="6479280" y="240696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/>
          </p:nvPr>
        </p:nvSpPr>
        <p:spPr>
          <a:xfrm>
            <a:off x="12044160" y="240696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/>
          </p:nvPr>
        </p:nvSpPr>
        <p:spPr>
          <a:xfrm>
            <a:off x="914400" y="552312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/>
          </p:nvPr>
        </p:nvSpPr>
        <p:spPr>
          <a:xfrm>
            <a:off x="6479280" y="552312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/>
          </p:nvPr>
        </p:nvSpPr>
        <p:spPr>
          <a:xfrm>
            <a:off x="12044160" y="552312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914400" y="410400"/>
            <a:ext cx="16458840" cy="7962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/>
          </p:nvPr>
        </p:nvSpPr>
        <p:spPr>
          <a:xfrm>
            <a:off x="914400" y="552312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/>
          </p:nvPr>
        </p:nvSpPr>
        <p:spPr>
          <a:xfrm>
            <a:off x="9348120" y="552312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/>
          </p:nvPr>
        </p:nvSpPr>
        <p:spPr>
          <a:xfrm>
            <a:off x="914400" y="5523120"/>
            <a:ext cx="1645884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pt-BR" sz="4400" spc="-1" strike="noStrike">
                <a:latin typeface="Arial"/>
              </a:rPr>
              <a:t>Clique para </a:t>
            </a:r>
            <a:r>
              <a:rPr b="0" lang="pt-BR" sz="4400" spc="-1" strike="noStrike">
                <a:latin typeface="Arial"/>
              </a:rPr>
              <a:t>editar o </a:t>
            </a:r>
            <a:r>
              <a:rPr b="0" lang="pt-BR" sz="4400" spc="-1" strike="noStrike">
                <a:latin typeface="Arial"/>
              </a:rPr>
              <a:t>formato do </a:t>
            </a:r>
            <a:r>
              <a:rPr b="0" lang="pt-BR" sz="4400" spc="-1" strike="noStrike">
                <a:latin typeface="Arial"/>
              </a:rPr>
              <a:t>texto do </a:t>
            </a:r>
            <a:r>
              <a:rPr b="0" lang="pt-BR" sz="4400" spc="-1" strike="noStrike">
                <a:latin typeface="Arial"/>
              </a:rPr>
              <a:t>título</a:t>
            </a:r>
            <a:endParaRPr b="0" lang="pt-BR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latin typeface="Arial"/>
              </a:rPr>
              <a:t>Clique para editar o formato do texto da estrutura de tópicos</a:t>
            </a:r>
            <a:endParaRPr b="0" lang="pt-B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latin typeface="Arial"/>
              </a:rPr>
              <a:t>2.º nível da estrutura de tópicos</a:t>
            </a:r>
            <a:endParaRPr b="0" lang="pt-B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latin typeface="Arial"/>
              </a:rPr>
              <a:t>3.º nível da estrutura de tópicos</a:t>
            </a:r>
            <a:endParaRPr b="0" lang="pt-B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latin typeface="Arial"/>
              </a:rPr>
              <a:t>4.º nível da estrutura de tópicos</a:t>
            </a:r>
            <a:endParaRPr b="0" lang="pt-B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5.º nível da estrutura de tópicos</a:t>
            </a:r>
            <a:endParaRPr b="0" lang="pt-B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6.º nível da estrutura de tópicos</a:t>
            </a:r>
            <a:endParaRPr b="0" lang="pt-B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7.º nível da estrutura de tópicos</a:t>
            </a:r>
            <a:endParaRPr b="0" lang="pt-B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image" Target="../media/image33.png"/><Relationship Id="rId3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png"/><Relationship Id="rId3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jpeg"/><Relationship Id="rId7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image" Target="../media/image22.png"/><Relationship Id="rId3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image" Target="../media/image27.png"/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7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CustomShape 1"/>
          <p:cNvSpPr/>
          <p:nvPr/>
        </p:nvSpPr>
        <p:spPr>
          <a:xfrm>
            <a:off x="0" y="0"/>
            <a:ext cx="18286560" cy="10285560"/>
          </a:xfrm>
          <a:custGeom>
            <a:avLst/>
            <a:gdLst/>
            <a:ah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9" name="CustomShape 2"/>
          <p:cNvSpPr/>
          <p:nvPr/>
        </p:nvSpPr>
        <p:spPr>
          <a:xfrm>
            <a:off x="1986480" y="4158720"/>
            <a:ext cx="14313240" cy="1294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5100"/>
              </a:lnSpc>
              <a:buNone/>
            </a:pPr>
            <a:r>
              <a:rPr b="0" lang="en-US" sz="5000" spc="-1" strike="noStrike">
                <a:solidFill>
                  <a:srgbClr val="ffffff"/>
                </a:solidFill>
                <a:latin typeface="Montserrat"/>
                <a:ea typeface="Montserrat"/>
              </a:rPr>
              <a:t>TRANSFORMANDO DOCUMENTOS FISCAIS EM DECISÕES INTELIGENTES</a:t>
            </a:r>
            <a:endParaRPr b="0" lang="pt-BR" sz="5000" spc="-1" strike="noStrike">
              <a:latin typeface="Arial"/>
            </a:endParaRPr>
          </a:p>
        </p:txBody>
      </p:sp>
      <p:sp>
        <p:nvSpPr>
          <p:cNvPr id="40" name="Line 3"/>
          <p:cNvSpPr/>
          <p:nvPr/>
        </p:nvSpPr>
        <p:spPr>
          <a:xfrm>
            <a:off x="7669440" y="6823440"/>
            <a:ext cx="2948760" cy="360"/>
          </a:xfrm>
          <a:prstGeom prst="line">
            <a:avLst/>
          </a:prstGeom>
          <a:ln w="1908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" name="CustomShape 4"/>
          <p:cNvSpPr/>
          <p:nvPr/>
        </p:nvSpPr>
        <p:spPr>
          <a:xfrm>
            <a:off x="6567840" y="2467800"/>
            <a:ext cx="965520" cy="994320"/>
          </a:xfrm>
          <a:custGeom>
            <a:avLst/>
            <a:gdLst/>
            <a:ahLst/>
            <a:rect l="l" t="t" r="r" b="b"/>
            <a:pathLst>
              <a:path w="966845" h="995814">
                <a:moveTo>
                  <a:pt x="0" y="0"/>
                </a:moveTo>
                <a:lnTo>
                  <a:pt x="966845" y="0"/>
                </a:lnTo>
                <a:lnTo>
                  <a:pt x="966845" y="995814"/>
                </a:lnTo>
                <a:lnTo>
                  <a:pt x="0" y="99581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" name="CustomShape 5"/>
          <p:cNvSpPr/>
          <p:nvPr/>
        </p:nvSpPr>
        <p:spPr>
          <a:xfrm>
            <a:off x="7678800" y="2767320"/>
            <a:ext cx="9578880" cy="355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2801"/>
              </a:lnSpc>
              <a:buNone/>
            </a:pPr>
            <a:r>
              <a:rPr b="0" lang="en-US" sz="2000" spc="-1" strike="noStrike">
                <a:solidFill>
                  <a:srgbClr val="ffffff"/>
                </a:solidFill>
                <a:latin typeface="Open Sans"/>
                <a:ea typeface="Open Sans"/>
              </a:rPr>
              <a:t>Agente 01 – IA Generativa para Logística de Transportes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43" name="CustomShape 6"/>
          <p:cNvSpPr/>
          <p:nvPr/>
        </p:nvSpPr>
        <p:spPr>
          <a:xfrm>
            <a:off x="7180560" y="6950880"/>
            <a:ext cx="4878360" cy="711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2801"/>
              </a:lnSpc>
              <a:buNone/>
            </a:pPr>
            <a:r>
              <a:rPr b="0" lang="en-US" sz="2000" spc="-1" strike="noStrike">
                <a:solidFill>
                  <a:srgbClr val="ffffff"/>
                </a:solidFill>
                <a:latin typeface="Open Sans"/>
                <a:ea typeface="Open Sans"/>
              </a:rPr>
              <a:t>Apresentado por: Vitor Luis Alves</a:t>
            </a:r>
            <a:endParaRPr b="0" lang="pt-BR" sz="2000" spc="-1" strike="noStrike">
              <a:latin typeface="Arial"/>
            </a:endParaRPr>
          </a:p>
          <a:p>
            <a:pPr>
              <a:lnSpc>
                <a:spcPts val="2801"/>
              </a:lnSpc>
              <a:buNone/>
            </a:pPr>
            <a:endParaRPr b="0" lang="pt-BR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CustomShape 1"/>
          <p:cNvSpPr/>
          <p:nvPr/>
        </p:nvSpPr>
        <p:spPr>
          <a:xfrm>
            <a:off x="0" y="0"/>
            <a:ext cx="18286560" cy="10285560"/>
          </a:xfrm>
          <a:custGeom>
            <a:avLst/>
            <a:gdLst/>
            <a:ah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0" name="CustomShape 2"/>
          <p:cNvSpPr/>
          <p:nvPr/>
        </p:nvSpPr>
        <p:spPr>
          <a:xfrm>
            <a:off x="2764080" y="4034520"/>
            <a:ext cx="12758400" cy="362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2854"/>
              </a:lnSpc>
              <a:buNone/>
            </a:pPr>
            <a:r>
              <a:rPr b="0" lang="en-US" sz="2800" spc="-1" strike="noStrike">
                <a:solidFill>
                  <a:srgbClr val="ffffff"/>
                </a:solidFill>
                <a:latin typeface="Montserrat"/>
                <a:ea typeface="Montserrat"/>
              </a:rPr>
              <a:t>VAMOS TRANSFORMAR BUROCRACIA EM LOGÍSTICA INTELIGENTE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291" name="CustomShape 3"/>
          <p:cNvSpPr/>
          <p:nvPr/>
        </p:nvSpPr>
        <p:spPr>
          <a:xfrm>
            <a:off x="6567840" y="2372040"/>
            <a:ext cx="965520" cy="994320"/>
          </a:xfrm>
          <a:custGeom>
            <a:avLst/>
            <a:gdLst/>
            <a:ahLst/>
            <a:rect l="l" t="t" r="r" b="b"/>
            <a:pathLst>
              <a:path w="966845" h="995814">
                <a:moveTo>
                  <a:pt x="0" y="0"/>
                </a:moveTo>
                <a:lnTo>
                  <a:pt x="966845" y="0"/>
                </a:lnTo>
                <a:lnTo>
                  <a:pt x="966845" y="995814"/>
                </a:lnTo>
                <a:lnTo>
                  <a:pt x="0" y="99581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2" name="CustomShape 4"/>
          <p:cNvSpPr/>
          <p:nvPr/>
        </p:nvSpPr>
        <p:spPr>
          <a:xfrm>
            <a:off x="7764480" y="2680200"/>
            <a:ext cx="7714440" cy="355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2801"/>
              </a:lnSpc>
              <a:buNone/>
            </a:pPr>
            <a:r>
              <a:rPr b="0" lang="en-US" sz="2000" spc="-1" strike="noStrike">
                <a:solidFill>
                  <a:srgbClr val="ffffff"/>
                </a:solidFill>
                <a:latin typeface="Open Sans"/>
                <a:ea typeface="Open Sans"/>
              </a:rPr>
              <a:t>Agente 01 – IA Generativa para Logística de Transportes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293" name="CustomShape 5"/>
          <p:cNvSpPr/>
          <p:nvPr/>
        </p:nvSpPr>
        <p:spPr>
          <a:xfrm>
            <a:off x="4026960" y="4695840"/>
            <a:ext cx="10232640" cy="284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2239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Poppins"/>
                <a:ea typeface="Poppins"/>
              </a:rPr>
              <a:t>Se você acredita que o futuro do transporte é automatizado, junte-se a nós.</a:t>
            </a:r>
            <a:endParaRPr b="0" lang="pt-BR" sz="1600" spc="-1" strike="noStrike">
              <a:latin typeface="Arial"/>
            </a:endParaRPr>
          </a:p>
        </p:txBody>
      </p:sp>
      <p:sp>
        <p:nvSpPr>
          <p:cNvPr id="294" name="Line 6"/>
          <p:cNvSpPr/>
          <p:nvPr/>
        </p:nvSpPr>
        <p:spPr>
          <a:xfrm>
            <a:off x="7669440" y="6823440"/>
            <a:ext cx="2948760" cy="360"/>
          </a:xfrm>
          <a:prstGeom prst="line">
            <a:avLst/>
          </a:prstGeom>
          <a:ln w="1908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5" name="CustomShape 7"/>
          <p:cNvSpPr/>
          <p:nvPr/>
        </p:nvSpPr>
        <p:spPr>
          <a:xfrm>
            <a:off x="7180560" y="6950880"/>
            <a:ext cx="4518360" cy="711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2801"/>
              </a:lnSpc>
              <a:buNone/>
            </a:pPr>
            <a:r>
              <a:rPr b="0" lang="en-US" sz="2000" spc="-1" strike="noStrike">
                <a:solidFill>
                  <a:srgbClr val="ffffff"/>
                </a:solidFill>
                <a:latin typeface="Open Sans"/>
                <a:ea typeface="Open Sans"/>
              </a:rPr>
              <a:t>Apresentado por: Vitor Luis Alves</a:t>
            </a:r>
            <a:endParaRPr b="0" lang="pt-BR" sz="2000" spc="-1" strike="noStrike">
              <a:latin typeface="Arial"/>
            </a:endParaRPr>
          </a:p>
          <a:p>
            <a:pPr>
              <a:lnSpc>
                <a:spcPts val="2801"/>
              </a:lnSpc>
              <a:buNone/>
            </a:pPr>
            <a:endParaRPr b="0" lang="pt-BR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1"/>
          <p:cNvGrpSpPr/>
          <p:nvPr/>
        </p:nvGrpSpPr>
        <p:grpSpPr>
          <a:xfrm>
            <a:off x="17775720" y="8233560"/>
            <a:ext cx="1023480" cy="1023480"/>
            <a:chOff x="17775720" y="8233560"/>
            <a:chExt cx="1023480" cy="1023480"/>
          </a:xfrm>
        </p:grpSpPr>
        <p:sp>
          <p:nvSpPr>
            <p:cNvPr id="45" name="CustomShape 2"/>
            <p:cNvSpPr/>
            <p:nvPr/>
          </p:nvSpPr>
          <p:spPr>
            <a:xfrm>
              <a:off x="17775720" y="8233560"/>
              <a:ext cx="1023480" cy="1023480"/>
            </a:xfrm>
            <a:custGeom>
              <a:avLst/>
              <a:gdLst/>
              <a:ah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7fa4a4"/>
                </a:gs>
                <a:gs pos="100000">
                  <a:srgbClr val="305a72"/>
                </a:gs>
              </a:gsLst>
              <a:lin ang="27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6" name="CustomShape 3"/>
            <p:cNvSpPr/>
            <p:nvPr/>
          </p:nvSpPr>
          <p:spPr>
            <a:xfrm>
              <a:off x="17871480" y="8281440"/>
              <a:ext cx="831240" cy="8794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47" name="Group 4"/>
          <p:cNvGrpSpPr/>
          <p:nvPr/>
        </p:nvGrpSpPr>
        <p:grpSpPr>
          <a:xfrm>
            <a:off x="17096760" y="557280"/>
            <a:ext cx="136080" cy="136080"/>
            <a:chOff x="17096760" y="557280"/>
            <a:chExt cx="136080" cy="136080"/>
          </a:xfrm>
        </p:grpSpPr>
        <p:sp>
          <p:nvSpPr>
            <p:cNvPr id="48" name="CustomShape 5"/>
            <p:cNvSpPr/>
            <p:nvPr/>
          </p:nvSpPr>
          <p:spPr>
            <a:xfrm>
              <a:off x="17096760" y="557280"/>
              <a:ext cx="136080" cy="136080"/>
            </a:xfrm>
            <a:custGeom>
              <a:avLst/>
              <a:gdLst/>
              <a:ah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7fa4a4"/>
                </a:gs>
                <a:gs pos="100000">
                  <a:srgbClr val="305a72"/>
                </a:gs>
              </a:gsLst>
              <a:lin ang="27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9" name="CustomShape 6"/>
            <p:cNvSpPr/>
            <p:nvPr/>
          </p:nvSpPr>
          <p:spPr>
            <a:xfrm>
              <a:off x="17109720" y="562320"/>
              <a:ext cx="110520" cy="1184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50" name="Group 7"/>
          <p:cNvGrpSpPr/>
          <p:nvPr/>
        </p:nvGrpSpPr>
        <p:grpSpPr>
          <a:xfrm>
            <a:off x="17353080" y="557280"/>
            <a:ext cx="136080" cy="136080"/>
            <a:chOff x="17353080" y="557280"/>
            <a:chExt cx="136080" cy="136080"/>
          </a:xfrm>
        </p:grpSpPr>
        <p:sp>
          <p:nvSpPr>
            <p:cNvPr id="51" name="CustomShape 8"/>
            <p:cNvSpPr/>
            <p:nvPr/>
          </p:nvSpPr>
          <p:spPr>
            <a:xfrm>
              <a:off x="17353080" y="557280"/>
              <a:ext cx="136080" cy="136080"/>
            </a:xfrm>
            <a:custGeom>
              <a:avLst/>
              <a:gdLst/>
              <a:ah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7fa4a4"/>
                </a:gs>
                <a:gs pos="100000">
                  <a:srgbClr val="305a72"/>
                </a:gs>
              </a:gsLst>
              <a:lin ang="27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2" name="CustomShape 9"/>
            <p:cNvSpPr/>
            <p:nvPr/>
          </p:nvSpPr>
          <p:spPr>
            <a:xfrm>
              <a:off x="17366040" y="562320"/>
              <a:ext cx="110520" cy="1184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53" name="Group 10"/>
          <p:cNvGrpSpPr/>
          <p:nvPr/>
        </p:nvGrpSpPr>
        <p:grpSpPr>
          <a:xfrm>
            <a:off x="17605080" y="557280"/>
            <a:ext cx="136080" cy="136080"/>
            <a:chOff x="17605080" y="557280"/>
            <a:chExt cx="136080" cy="136080"/>
          </a:xfrm>
        </p:grpSpPr>
        <p:sp>
          <p:nvSpPr>
            <p:cNvPr id="54" name="CustomShape 11"/>
            <p:cNvSpPr/>
            <p:nvPr/>
          </p:nvSpPr>
          <p:spPr>
            <a:xfrm>
              <a:off x="17605080" y="557280"/>
              <a:ext cx="136080" cy="136080"/>
            </a:xfrm>
            <a:custGeom>
              <a:avLst/>
              <a:gdLst/>
              <a:ah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7fa4a4"/>
                </a:gs>
                <a:gs pos="100000">
                  <a:srgbClr val="305a72"/>
                </a:gs>
              </a:gsLst>
              <a:lin ang="27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5" name="CustomShape 12"/>
            <p:cNvSpPr/>
            <p:nvPr/>
          </p:nvSpPr>
          <p:spPr>
            <a:xfrm>
              <a:off x="17618040" y="562320"/>
              <a:ext cx="110520" cy="1184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56" name="Group 13"/>
          <p:cNvGrpSpPr/>
          <p:nvPr/>
        </p:nvGrpSpPr>
        <p:grpSpPr>
          <a:xfrm>
            <a:off x="0" y="-180720"/>
            <a:ext cx="5177520" cy="10466280"/>
            <a:chOff x="0" y="-180720"/>
            <a:chExt cx="5177520" cy="10466280"/>
          </a:xfrm>
        </p:grpSpPr>
        <p:sp>
          <p:nvSpPr>
            <p:cNvPr id="57" name="CustomShape 14"/>
            <p:cNvSpPr/>
            <p:nvPr/>
          </p:nvSpPr>
          <p:spPr>
            <a:xfrm>
              <a:off x="0" y="0"/>
              <a:ext cx="5177520" cy="10285560"/>
            </a:xfrm>
            <a:custGeom>
              <a:avLst/>
              <a:gdLst/>
              <a:ahLst/>
              <a:rect l="l" t="t" r="r" b="b"/>
              <a:pathLst>
                <a:path w="1363971" h="2709333">
                  <a:moveTo>
                    <a:pt x="0" y="0"/>
                  </a:moveTo>
                  <a:lnTo>
                    <a:pt x="1363971" y="0"/>
                  </a:lnTo>
                  <a:lnTo>
                    <a:pt x="1363971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0">
              <a:gsLst>
                <a:gs pos="0">
                  <a:srgbClr val="7fa4a4"/>
                </a:gs>
                <a:gs pos="100000">
                  <a:srgbClr val="305a72"/>
                </a:gs>
              </a:gsLst>
              <a:lin ang="27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8" name="CustomShape 15"/>
            <p:cNvSpPr/>
            <p:nvPr/>
          </p:nvSpPr>
          <p:spPr>
            <a:xfrm>
              <a:off x="0" y="-180720"/>
              <a:ext cx="5177520" cy="10466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59" name="CustomShape 16"/>
          <p:cNvSpPr/>
          <p:nvPr/>
        </p:nvSpPr>
        <p:spPr>
          <a:xfrm>
            <a:off x="599040" y="458280"/>
            <a:ext cx="324720" cy="334440"/>
          </a:xfrm>
          <a:custGeom>
            <a:avLst/>
            <a:gdLst/>
            <a:ahLst/>
            <a:rect l="l" t="t" r="r" b="b"/>
            <a:pathLst>
              <a:path w="326225" h="336000">
                <a:moveTo>
                  <a:pt x="0" y="0"/>
                </a:moveTo>
                <a:lnTo>
                  <a:pt x="326225" y="0"/>
                </a:lnTo>
                <a:lnTo>
                  <a:pt x="326225" y="336000"/>
                </a:lnTo>
                <a:lnTo>
                  <a:pt x="0" y="3360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0" name="CustomShape 17"/>
          <p:cNvSpPr/>
          <p:nvPr/>
        </p:nvSpPr>
        <p:spPr>
          <a:xfrm>
            <a:off x="1038960" y="517680"/>
            <a:ext cx="3639960" cy="21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1681"/>
              </a:lnSpc>
              <a:buNone/>
            </a:pPr>
            <a:r>
              <a:rPr b="0" lang="en-US" sz="1200" spc="-1" strike="noStrike">
                <a:solidFill>
                  <a:srgbClr val="ffffff"/>
                </a:solidFill>
                <a:latin typeface="Open Sans"/>
                <a:ea typeface="Open Sans"/>
              </a:rPr>
              <a:t>Agente 01 - Logística de Transportes</a:t>
            </a:r>
            <a:endParaRPr b="0" lang="pt-BR" sz="1200" spc="-1" strike="noStrike">
              <a:latin typeface="Arial"/>
            </a:endParaRPr>
          </a:p>
        </p:txBody>
      </p:sp>
      <p:grpSp>
        <p:nvGrpSpPr>
          <p:cNvPr id="61" name="Group 18"/>
          <p:cNvGrpSpPr/>
          <p:nvPr/>
        </p:nvGrpSpPr>
        <p:grpSpPr>
          <a:xfrm>
            <a:off x="1580400" y="1657080"/>
            <a:ext cx="7188840" cy="6977520"/>
            <a:chOff x="1580400" y="1657080"/>
            <a:chExt cx="7188840" cy="6977520"/>
          </a:xfrm>
        </p:grpSpPr>
        <p:sp>
          <p:nvSpPr>
            <p:cNvPr id="62" name="CustomShape 19"/>
            <p:cNvSpPr/>
            <p:nvPr/>
          </p:nvSpPr>
          <p:spPr>
            <a:xfrm>
              <a:off x="1580400" y="1715400"/>
              <a:ext cx="7188840" cy="6861240"/>
            </a:xfrm>
            <a:custGeom>
              <a:avLst/>
              <a:gdLst/>
              <a:ah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3" name="CustomShape 20"/>
            <p:cNvSpPr/>
            <p:nvPr/>
          </p:nvSpPr>
          <p:spPr>
            <a:xfrm>
              <a:off x="1685880" y="1657080"/>
              <a:ext cx="6977520" cy="6977520"/>
            </a:xfrm>
            <a:custGeom>
              <a:avLst/>
              <a:gdLst/>
              <a:ah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64" name="CustomShape 21"/>
          <p:cNvSpPr/>
          <p:nvPr/>
        </p:nvSpPr>
        <p:spPr>
          <a:xfrm>
            <a:off x="9144000" y="1947240"/>
            <a:ext cx="8207640" cy="120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3135"/>
              </a:lnSpc>
              <a:buNone/>
            </a:pPr>
            <a:r>
              <a:rPr b="1" lang="en-US" sz="2800" spc="-1" strike="noStrike">
                <a:solidFill>
                  <a:srgbClr val="1f2020"/>
                </a:solidFill>
                <a:latin typeface="Montserrat Bold"/>
                <a:ea typeface="Montserrat Bold"/>
              </a:rPr>
              <a:t>Logística no Brasil enfrenta gargalos sérios:</a:t>
            </a:r>
            <a:endParaRPr b="0" lang="pt-BR" sz="2800" spc="-1" strike="noStrike">
              <a:latin typeface="Arial"/>
            </a:endParaRPr>
          </a:p>
          <a:p>
            <a:pPr>
              <a:lnSpc>
                <a:spcPts val="3209"/>
              </a:lnSpc>
              <a:buNone/>
            </a:pPr>
            <a:endParaRPr b="0" lang="pt-BR" sz="2800" spc="-1" strike="noStrike">
              <a:latin typeface="Arial"/>
            </a:endParaRPr>
          </a:p>
        </p:txBody>
      </p:sp>
      <p:sp>
        <p:nvSpPr>
          <p:cNvPr id="65" name="CustomShape 22"/>
          <p:cNvSpPr/>
          <p:nvPr/>
        </p:nvSpPr>
        <p:spPr>
          <a:xfrm>
            <a:off x="9042840" y="2653560"/>
            <a:ext cx="7696080" cy="2239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lvl="1" marL="388800" indent="-193680">
              <a:lnSpc>
                <a:spcPts val="2520"/>
              </a:lnSpc>
              <a:buClr>
                <a:srgbClr val="1f202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1f2020"/>
                </a:solidFill>
                <a:latin typeface="Open Sans"/>
                <a:ea typeface="Open Sans"/>
              </a:rPr>
              <a:t>Custos operacionais elevados (combustível, pedágios, manutenção).</a:t>
            </a:r>
            <a:endParaRPr b="0" lang="pt-BR" sz="1800" spc="-1" strike="noStrike">
              <a:latin typeface="Arial"/>
            </a:endParaRPr>
          </a:p>
          <a:p>
            <a:pPr lvl="1" marL="388800" indent="-193680">
              <a:lnSpc>
                <a:spcPts val="2520"/>
              </a:lnSpc>
              <a:buClr>
                <a:srgbClr val="1f202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1f2020"/>
                </a:solidFill>
                <a:latin typeface="Open Sans"/>
                <a:ea typeface="Open Sans"/>
              </a:rPr>
              <a:t>Roteirização manual e ineficiente.</a:t>
            </a:r>
            <a:endParaRPr b="0" lang="pt-BR" sz="1800" spc="-1" strike="noStrike">
              <a:latin typeface="Arial"/>
            </a:endParaRPr>
          </a:p>
          <a:p>
            <a:pPr lvl="1" marL="388800" indent="-193680">
              <a:lnSpc>
                <a:spcPts val="2520"/>
              </a:lnSpc>
              <a:buClr>
                <a:srgbClr val="1f202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1f2020"/>
                </a:solidFill>
                <a:latin typeface="Open Sans"/>
                <a:ea typeface="Open Sans"/>
              </a:rPr>
              <a:t>Interpretação incorreta de documentos fiscais (NF-e, CT-e, MDF-e).</a:t>
            </a:r>
            <a:endParaRPr b="0" lang="pt-BR" sz="1800" spc="-1" strike="noStrike">
              <a:latin typeface="Arial"/>
            </a:endParaRPr>
          </a:p>
          <a:p>
            <a:pPr lvl="1" marL="388800" indent="-193680">
              <a:lnSpc>
                <a:spcPts val="2520"/>
              </a:lnSpc>
              <a:buClr>
                <a:srgbClr val="1f202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1f2020"/>
                </a:solidFill>
                <a:latin typeface="Open Sans"/>
                <a:ea typeface="Open Sans"/>
              </a:rPr>
              <a:t>Baixa automação em processos cruciais.</a:t>
            </a:r>
            <a:endParaRPr b="0" lang="pt-BR" sz="1800" spc="-1" strike="noStrike">
              <a:latin typeface="Arial"/>
            </a:endParaRPr>
          </a:p>
          <a:p>
            <a:pPr>
              <a:lnSpc>
                <a:spcPts val="252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Group 1"/>
          <p:cNvGrpSpPr/>
          <p:nvPr/>
        </p:nvGrpSpPr>
        <p:grpSpPr>
          <a:xfrm>
            <a:off x="11312640" y="-180720"/>
            <a:ext cx="6973920" cy="10466280"/>
            <a:chOff x="11312640" y="-180720"/>
            <a:chExt cx="6973920" cy="10466280"/>
          </a:xfrm>
        </p:grpSpPr>
        <p:sp>
          <p:nvSpPr>
            <p:cNvPr id="67" name="CustomShape 2"/>
            <p:cNvSpPr/>
            <p:nvPr/>
          </p:nvSpPr>
          <p:spPr>
            <a:xfrm>
              <a:off x="11312640" y="0"/>
              <a:ext cx="6973920" cy="10285560"/>
            </a:xfrm>
            <a:custGeom>
              <a:avLst/>
              <a:gdLst/>
              <a:ahLst/>
              <a:rect l="l" t="t" r="r" b="b"/>
              <a:pathLst>
                <a:path w="1837148" h="2709333">
                  <a:moveTo>
                    <a:pt x="0" y="0"/>
                  </a:moveTo>
                  <a:lnTo>
                    <a:pt x="1837148" y="0"/>
                  </a:lnTo>
                  <a:lnTo>
                    <a:pt x="1837148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0">
              <a:gsLst>
                <a:gs pos="0">
                  <a:srgbClr val="7fa4a4"/>
                </a:gs>
                <a:gs pos="100000">
                  <a:srgbClr val="305a72"/>
                </a:gs>
              </a:gsLst>
              <a:lin ang="27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8" name="CustomShape 3"/>
            <p:cNvSpPr/>
            <p:nvPr/>
          </p:nvSpPr>
          <p:spPr>
            <a:xfrm>
              <a:off x="11312640" y="-180720"/>
              <a:ext cx="6973920" cy="10466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69" name="Group 4"/>
          <p:cNvGrpSpPr/>
          <p:nvPr/>
        </p:nvGrpSpPr>
        <p:grpSpPr>
          <a:xfrm>
            <a:off x="17775720" y="8233560"/>
            <a:ext cx="1023480" cy="1023480"/>
            <a:chOff x="17775720" y="8233560"/>
            <a:chExt cx="1023480" cy="1023480"/>
          </a:xfrm>
        </p:grpSpPr>
        <p:sp>
          <p:nvSpPr>
            <p:cNvPr id="70" name="CustomShape 5"/>
            <p:cNvSpPr/>
            <p:nvPr/>
          </p:nvSpPr>
          <p:spPr>
            <a:xfrm>
              <a:off x="17775720" y="8233560"/>
              <a:ext cx="1023480" cy="1023480"/>
            </a:xfrm>
            <a:custGeom>
              <a:avLst/>
              <a:gdLst/>
              <a:ah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7fa4a4"/>
                </a:gs>
                <a:gs pos="100000">
                  <a:srgbClr val="305a72"/>
                </a:gs>
              </a:gsLst>
              <a:lin ang="27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1" name="CustomShape 6"/>
            <p:cNvSpPr/>
            <p:nvPr/>
          </p:nvSpPr>
          <p:spPr>
            <a:xfrm>
              <a:off x="17871480" y="8281440"/>
              <a:ext cx="831240" cy="8794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72" name="CustomShape 7"/>
          <p:cNvSpPr/>
          <p:nvPr/>
        </p:nvSpPr>
        <p:spPr>
          <a:xfrm>
            <a:off x="599040" y="458280"/>
            <a:ext cx="324720" cy="334440"/>
          </a:xfrm>
          <a:custGeom>
            <a:avLst/>
            <a:gdLst/>
            <a:ahLst/>
            <a:rect l="l" t="t" r="r" b="b"/>
            <a:pathLst>
              <a:path w="326225" h="336000">
                <a:moveTo>
                  <a:pt x="0" y="0"/>
                </a:moveTo>
                <a:lnTo>
                  <a:pt x="326225" y="0"/>
                </a:lnTo>
                <a:lnTo>
                  <a:pt x="326225" y="336000"/>
                </a:lnTo>
                <a:lnTo>
                  <a:pt x="0" y="3360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73" name="Group 8"/>
          <p:cNvGrpSpPr/>
          <p:nvPr/>
        </p:nvGrpSpPr>
        <p:grpSpPr>
          <a:xfrm>
            <a:off x="9672480" y="1518120"/>
            <a:ext cx="7019280" cy="7249320"/>
            <a:chOff x="9672480" y="1518120"/>
            <a:chExt cx="7019280" cy="7249320"/>
          </a:xfrm>
        </p:grpSpPr>
        <p:sp>
          <p:nvSpPr>
            <p:cNvPr id="74" name="CustomShape 9"/>
            <p:cNvSpPr/>
            <p:nvPr/>
          </p:nvSpPr>
          <p:spPr>
            <a:xfrm>
              <a:off x="9755280" y="1600920"/>
              <a:ext cx="6853320" cy="7083720"/>
            </a:xfrm>
            <a:custGeom>
              <a:avLst/>
              <a:gdLst/>
              <a:ahLst/>
              <a:rect l="l" t="t" r="r" b="b"/>
              <a:pathLst>
                <a:path w="6200140" h="6408420">
                  <a:moveTo>
                    <a:pt x="6200140" y="5351780"/>
                  </a:moveTo>
                  <a:cubicBezTo>
                    <a:pt x="6200140" y="5935980"/>
                    <a:pt x="5726430" y="6408420"/>
                    <a:pt x="5143500" y="6408420"/>
                  </a:cubicBezTo>
                  <a:lnTo>
                    <a:pt x="1056640" y="6408420"/>
                  </a:lnTo>
                  <a:cubicBezTo>
                    <a:pt x="472440" y="6408420"/>
                    <a:pt x="0" y="5934710"/>
                    <a:pt x="0" y="5351780"/>
                  </a:cubicBezTo>
                  <a:lnTo>
                    <a:pt x="0" y="1056640"/>
                  </a:lnTo>
                  <a:cubicBezTo>
                    <a:pt x="0" y="472440"/>
                    <a:pt x="473710" y="0"/>
                    <a:pt x="1056640" y="0"/>
                  </a:cubicBezTo>
                  <a:lnTo>
                    <a:pt x="5143500" y="0"/>
                  </a:lnTo>
                  <a:cubicBezTo>
                    <a:pt x="5727700" y="0"/>
                    <a:pt x="6200140" y="473710"/>
                    <a:pt x="6200140" y="1056640"/>
                  </a:cubicBezTo>
                  <a:lnTo>
                    <a:pt x="6200140" y="535178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5" name="CustomShape 10"/>
            <p:cNvSpPr/>
            <p:nvPr/>
          </p:nvSpPr>
          <p:spPr>
            <a:xfrm>
              <a:off x="9672480" y="1518120"/>
              <a:ext cx="7019280" cy="7249320"/>
            </a:xfrm>
            <a:custGeom>
              <a:avLst/>
              <a:gdLst/>
              <a:ahLst/>
              <a:rect l="l" t="t" r="r" b="b"/>
              <a:pathLst>
                <a:path w="6350000" h="6558280">
                  <a:moveTo>
                    <a:pt x="5218430" y="6558280"/>
                  </a:moveTo>
                  <a:lnTo>
                    <a:pt x="1131570" y="6558280"/>
                  </a:lnTo>
                  <a:cubicBezTo>
                    <a:pt x="508000" y="6558280"/>
                    <a:pt x="0" y="6050280"/>
                    <a:pt x="0" y="5426710"/>
                  </a:cubicBezTo>
                  <a:lnTo>
                    <a:pt x="0" y="1131570"/>
                  </a:lnTo>
                  <a:cubicBezTo>
                    <a:pt x="0" y="508000"/>
                    <a:pt x="508000" y="0"/>
                    <a:pt x="1131570" y="0"/>
                  </a:cubicBezTo>
                  <a:lnTo>
                    <a:pt x="5218430" y="0"/>
                  </a:lnTo>
                  <a:cubicBezTo>
                    <a:pt x="5842000" y="0"/>
                    <a:pt x="6350000" y="508000"/>
                    <a:pt x="6350000" y="1131570"/>
                  </a:cubicBezTo>
                  <a:lnTo>
                    <a:pt x="6350000" y="5425440"/>
                  </a:lnTo>
                  <a:cubicBezTo>
                    <a:pt x="6350000" y="6050280"/>
                    <a:pt x="5842000" y="6558280"/>
                    <a:pt x="5218430" y="6558280"/>
                  </a:cubicBezTo>
                  <a:close/>
                  <a:moveTo>
                    <a:pt x="1131570" y="149860"/>
                  </a:moveTo>
                  <a:cubicBezTo>
                    <a:pt x="590550" y="149860"/>
                    <a:pt x="149860" y="590550"/>
                    <a:pt x="149860" y="1131570"/>
                  </a:cubicBezTo>
                  <a:lnTo>
                    <a:pt x="149860" y="5425440"/>
                  </a:lnTo>
                  <a:cubicBezTo>
                    <a:pt x="149860" y="5966460"/>
                    <a:pt x="590550" y="6407150"/>
                    <a:pt x="1131570" y="6407150"/>
                  </a:cubicBezTo>
                  <a:lnTo>
                    <a:pt x="5218430" y="6407150"/>
                  </a:lnTo>
                  <a:cubicBezTo>
                    <a:pt x="5759450" y="6407150"/>
                    <a:pt x="6200140" y="5966460"/>
                    <a:pt x="6200140" y="5425440"/>
                  </a:cubicBezTo>
                  <a:lnTo>
                    <a:pt x="6200140" y="1131570"/>
                  </a:lnTo>
                  <a:cubicBezTo>
                    <a:pt x="6200140" y="590550"/>
                    <a:pt x="5759450" y="149860"/>
                    <a:pt x="5218430" y="149860"/>
                  </a:cubicBezTo>
                  <a:lnTo>
                    <a:pt x="1131570" y="14986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76" name="CustomShape 11"/>
          <p:cNvSpPr/>
          <p:nvPr/>
        </p:nvSpPr>
        <p:spPr>
          <a:xfrm>
            <a:off x="1038960" y="517680"/>
            <a:ext cx="3999960" cy="21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1681"/>
              </a:lnSpc>
              <a:buNone/>
            </a:pPr>
            <a:r>
              <a:rPr b="0" lang="en-US" sz="1200" spc="-1" strike="noStrike">
                <a:solidFill>
                  <a:srgbClr val="1f2020"/>
                </a:solidFill>
                <a:latin typeface="Open Sans"/>
                <a:ea typeface="Open Sans"/>
              </a:rPr>
              <a:t>Agente 01 - Logística de Transportes</a:t>
            </a:r>
            <a:endParaRPr b="0" lang="pt-BR" sz="1200" spc="-1" strike="noStrike">
              <a:latin typeface="Arial"/>
            </a:endParaRPr>
          </a:p>
        </p:txBody>
      </p:sp>
      <p:grpSp>
        <p:nvGrpSpPr>
          <p:cNvPr id="77" name="Group 12"/>
          <p:cNvGrpSpPr/>
          <p:nvPr/>
        </p:nvGrpSpPr>
        <p:grpSpPr>
          <a:xfrm>
            <a:off x="17096760" y="557280"/>
            <a:ext cx="136080" cy="136080"/>
            <a:chOff x="17096760" y="557280"/>
            <a:chExt cx="136080" cy="136080"/>
          </a:xfrm>
        </p:grpSpPr>
        <p:sp>
          <p:nvSpPr>
            <p:cNvPr id="78" name="CustomShape 13"/>
            <p:cNvSpPr/>
            <p:nvPr/>
          </p:nvSpPr>
          <p:spPr>
            <a:xfrm>
              <a:off x="17096760" y="557280"/>
              <a:ext cx="136080" cy="136080"/>
            </a:xfrm>
            <a:custGeom>
              <a:avLst/>
              <a:gdLst/>
              <a:ah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9" name="CustomShape 14"/>
            <p:cNvSpPr/>
            <p:nvPr/>
          </p:nvSpPr>
          <p:spPr>
            <a:xfrm>
              <a:off x="17109720" y="562320"/>
              <a:ext cx="110520" cy="1184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80" name="Group 15"/>
          <p:cNvGrpSpPr/>
          <p:nvPr/>
        </p:nvGrpSpPr>
        <p:grpSpPr>
          <a:xfrm>
            <a:off x="17353080" y="557280"/>
            <a:ext cx="136080" cy="136080"/>
            <a:chOff x="17353080" y="557280"/>
            <a:chExt cx="136080" cy="136080"/>
          </a:xfrm>
        </p:grpSpPr>
        <p:sp>
          <p:nvSpPr>
            <p:cNvPr id="81" name="CustomShape 16"/>
            <p:cNvSpPr/>
            <p:nvPr/>
          </p:nvSpPr>
          <p:spPr>
            <a:xfrm>
              <a:off x="17353080" y="557280"/>
              <a:ext cx="136080" cy="136080"/>
            </a:xfrm>
            <a:custGeom>
              <a:avLst/>
              <a:gdLst/>
              <a:ah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2" name="CustomShape 17"/>
            <p:cNvSpPr/>
            <p:nvPr/>
          </p:nvSpPr>
          <p:spPr>
            <a:xfrm>
              <a:off x="17366040" y="562320"/>
              <a:ext cx="110520" cy="1184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83" name="Group 18"/>
          <p:cNvGrpSpPr/>
          <p:nvPr/>
        </p:nvGrpSpPr>
        <p:grpSpPr>
          <a:xfrm>
            <a:off x="17605080" y="557280"/>
            <a:ext cx="136080" cy="136080"/>
            <a:chOff x="17605080" y="557280"/>
            <a:chExt cx="136080" cy="136080"/>
          </a:xfrm>
        </p:grpSpPr>
        <p:sp>
          <p:nvSpPr>
            <p:cNvPr id="84" name="CustomShape 19"/>
            <p:cNvSpPr/>
            <p:nvPr/>
          </p:nvSpPr>
          <p:spPr>
            <a:xfrm>
              <a:off x="17605080" y="557280"/>
              <a:ext cx="136080" cy="136080"/>
            </a:xfrm>
            <a:custGeom>
              <a:avLst/>
              <a:gdLst/>
              <a:ah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5" name="CustomShape 20"/>
            <p:cNvSpPr/>
            <p:nvPr/>
          </p:nvSpPr>
          <p:spPr>
            <a:xfrm>
              <a:off x="17618040" y="562320"/>
              <a:ext cx="110520" cy="1184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86" name="CustomShape 21"/>
          <p:cNvSpPr/>
          <p:nvPr/>
        </p:nvSpPr>
        <p:spPr>
          <a:xfrm>
            <a:off x="1286280" y="1819440"/>
            <a:ext cx="4986360" cy="1592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3135"/>
              </a:lnSpc>
              <a:buNone/>
            </a:pPr>
            <a:r>
              <a:rPr b="1" lang="en-US" sz="2800" spc="-1" strike="noStrike">
                <a:solidFill>
                  <a:srgbClr val="1f2020"/>
                </a:solidFill>
                <a:latin typeface="Montserrat Bold"/>
                <a:ea typeface="Montserrat Bold"/>
              </a:rPr>
              <a:t>Agentes inteligentes que automatizam e otimizam a logística rodoviária:</a:t>
            </a:r>
            <a:endParaRPr b="0" lang="pt-BR" sz="2800" spc="-1" strike="noStrike">
              <a:latin typeface="Arial"/>
            </a:endParaRPr>
          </a:p>
        </p:txBody>
      </p:sp>
      <p:grpSp>
        <p:nvGrpSpPr>
          <p:cNvPr id="87" name="Group 22"/>
          <p:cNvGrpSpPr/>
          <p:nvPr/>
        </p:nvGrpSpPr>
        <p:grpSpPr>
          <a:xfrm>
            <a:off x="1038960" y="3371040"/>
            <a:ext cx="676440" cy="676440"/>
            <a:chOff x="1038960" y="3371040"/>
            <a:chExt cx="676440" cy="676440"/>
          </a:xfrm>
        </p:grpSpPr>
        <p:sp>
          <p:nvSpPr>
            <p:cNvPr id="88" name="CustomShape 23"/>
            <p:cNvSpPr/>
            <p:nvPr/>
          </p:nvSpPr>
          <p:spPr>
            <a:xfrm>
              <a:off x="1038960" y="3371040"/>
              <a:ext cx="676440" cy="676440"/>
            </a:xfrm>
            <a:custGeom>
              <a:avLst/>
              <a:gdLst/>
              <a:ah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7fa4a4"/>
                </a:gs>
                <a:gs pos="100000">
                  <a:srgbClr val="305a72"/>
                </a:gs>
              </a:gsLst>
              <a:lin ang="27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9" name="CustomShape 24"/>
            <p:cNvSpPr/>
            <p:nvPr/>
          </p:nvSpPr>
          <p:spPr>
            <a:xfrm>
              <a:off x="1102680" y="3394800"/>
              <a:ext cx="549360" cy="588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90" name="CustomShape 25"/>
          <p:cNvSpPr/>
          <p:nvPr/>
        </p:nvSpPr>
        <p:spPr>
          <a:xfrm>
            <a:off x="1716840" y="4037760"/>
            <a:ext cx="7178760" cy="159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lvl="1" marL="388800" indent="-193680">
              <a:lnSpc>
                <a:spcPts val="2520"/>
              </a:lnSpc>
              <a:buClr>
                <a:srgbClr val="1f202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1f2020"/>
                </a:solidFill>
                <a:latin typeface="Open Sans"/>
                <a:ea typeface="Open Sans"/>
              </a:rPr>
              <a:t>Extração automática de dados fiscais.</a:t>
            </a:r>
            <a:endParaRPr b="0" lang="pt-BR" sz="1800" spc="-1" strike="noStrike">
              <a:latin typeface="Arial"/>
            </a:endParaRPr>
          </a:p>
          <a:p>
            <a:pPr lvl="1" marL="388800" indent="-193680">
              <a:lnSpc>
                <a:spcPts val="2520"/>
              </a:lnSpc>
              <a:buClr>
                <a:srgbClr val="1f202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1f2020"/>
                </a:solidFill>
                <a:latin typeface="Open Sans"/>
                <a:ea typeface="Open Sans"/>
              </a:rPr>
              <a:t>Roteirização com IA, priorizando tempo, distância e custo.</a:t>
            </a:r>
            <a:endParaRPr b="0" lang="pt-BR" sz="1800" spc="-1" strike="noStrike">
              <a:latin typeface="Arial"/>
            </a:endParaRPr>
          </a:p>
          <a:p>
            <a:pPr lvl="1" marL="388800" indent="-193680">
              <a:lnSpc>
                <a:spcPts val="2520"/>
              </a:lnSpc>
              <a:buClr>
                <a:srgbClr val="1f202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1f2020"/>
                </a:solidFill>
                <a:latin typeface="Open Sans"/>
                <a:ea typeface="Open Sans"/>
              </a:rPr>
              <a:t>Estimativas de custos por viagem.</a:t>
            </a:r>
            <a:endParaRPr b="0" lang="pt-BR" sz="1800" spc="-1" strike="noStrike">
              <a:latin typeface="Arial"/>
            </a:endParaRPr>
          </a:p>
          <a:p>
            <a:pPr lvl="1" marL="388800" indent="-193680">
              <a:lnSpc>
                <a:spcPts val="2520"/>
              </a:lnSpc>
              <a:buClr>
                <a:srgbClr val="1f202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1f2020"/>
                </a:solidFill>
                <a:latin typeface="Open Sans"/>
                <a:ea typeface="Open Sans"/>
              </a:rPr>
              <a:t>Geração de relatórios operacionais estratégicos.</a:t>
            </a:r>
            <a:endParaRPr b="0" lang="pt-BR" sz="1800" spc="-1" strike="noStrike">
              <a:latin typeface="Arial"/>
            </a:endParaRPr>
          </a:p>
          <a:p>
            <a:pPr>
              <a:lnSpc>
                <a:spcPts val="252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91" name="CustomShape 26"/>
          <p:cNvSpPr/>
          <p:nvPr/>
        </p:nvSpPr>
        <p:spPr>
          <a:xfrm>
            <a:off x="1963800" y="3575160"/>
            <a:ext cx="2010600" cy="248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1959"/>
              </a:lnSpc>
              <a:buNone/>
            </a:pPr>
            <a:r>
              <a:rPr b="1" lang="en-US" sz="1400" spc="-1" strike="noStrike">
                <a:solidFill>
                  <a:srgbClr val="305a72"/>
                </a:solidFill>
                <a:latin typeface="Open Sans Bold"/>
                <a:ea typeface="Open Sans Bold"/>
              </a:rPr>
              <a:t>Soluções</a:t>
            </a:r>
            <a:endParaRPr b="0" lang="pt-BR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roup 1"/>
          <p:cNvGrpSpPr/>
          <p:nvPr/>
        </p:nvGrpSpPr>
        <p:grpSpPr>
          <a:xfrm>
            <a:off x="0" y="7224120"/>
            <a:ext cx="18286560" cy="3061440"/>
            <a:chOff x="0" y="7224120"/>
            <a:chExt cx="18286560" cy="3061440"/>
          </a:xfrm>
        </p:grpSpPr>
        <p:sp>
          <p:nvSpPr>
            <p:cNvPr id="93" name="CustomShape 2"/>
            <p:cNvSpPr/>
            <p:nvPr/>
          </p:nvSpPr>
          <p:spPr>
            <a:xfrm>
              <a:off x="0" y="7405200"/>
              <a:ext cx="18286560" cy="2880360"/>
            </a:xfrm>
            <a:custGeom>
              <a:avLst/>
              <a:gdLst/>
              <a:ahLst/>
              <a:rect l="l" t="t" r="r" b="b"/>
              <a:pathLst>
                <a:path w="4816592" h="759027">
                  <a:moveTo>
                    <a:pt x="0" y="0"/>
                  </a:moveTo>
                  <a:lnTo>
                    <a:pt x="4816592" y="0"/>
                  </a:lnTo>
                  <a:lnTo>
                    <a:pt x="4816592" y="759027"/>
                  </a:lnTo>
                  <a:lnTo>
                    <a:pt x="0" y="759027"/>
                  </a:lnTo>
                  <a:close/>
                </a:path>
              </a:pathLst>
            </a:custGeom>
            <a:gradFill rotWithShape="0">
              <a:gsLst>
                <a:gs pos="0">
                  <a:srgbClr val="7fa4a4"/>
                </a:gs>
                <a:gs pos="100000">
                  <a:srgbClr val="305a72"/>
                </a:gs>
              </a:gsLst>
              <a:lin ang="27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4" name="CustomShape 3"/>
            <p:cNvSpPr/>
            <p:nvPr/>
          </p:nvSpPr>
          <p:spPr>
            <a:xfrm>
              <a:off x="0" y="7224120"/>
              <a:ext cx="18286560" cy="30614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95" name="Group 4"/>
          <p:cNvGrpSpPr/>
          <p:nvPr/>
        </p:nvGrpSpPr>
        <p:grpSpPr>
          <a:xfrm>
            <a:off x="17775720" y="8233560"/>
            <a:ext cx="1023480" cy="1023480"/>
            <a:chOff x="17775720" y="8233560"/>
            <a:chExt cx="1023480" cy="1023480"/>
          </a:xfrm>
        </p:grpSpPr>
        <p:sp>
          <p:nvSpPr>
            <p:cNvPr id="96" name="CustomShape 5"/>
            <p:cNvSpPr/>
            <p:nvPr/>
          </p:nvSpPr>
          <p:spPr>
            <a:xfrm>
              <a:off x="17775720" y="8233560"/>
              <a:ext cx="1023480" cy="1023480"/>
            </a:xfrm>
            <a:custGeom>
              <a:avLst/>
              <a:gdLst/>
              <a:ah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7fa4a4"/>
                </a:gs>
                <a:gs pos="100000">
                  <a:srgbClr val="305a72"/>
                </a:gs>
              </a:gsLst>
              <a:lin ang="27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7" name="CustomShape 6"/>
            <p:cNvSpPr/>
            <p:nvPr/>
          </p:nvSpPr>
          <p:spPr>
            <a:xfrm>
              <a:off x="17871480" y="8281440"/>
              <a:ext cx="831240" cy="8794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98" name="Group 7"/>
          <p:cNvGrpSpPr/>
          <p:nvPr/>
        </p:nvGrpSpPr>
        <p:grpSpPr>
          <a:xfrm>
            <a:off x="17096760" y="557280"/>
            <a:ext cx="136080" cy="136080"/>
            <a:chOff x="17096760" y="557280"/>
            <a:chExt cx="136080" cy="136080"/>
          </a:xfrm>
        </p:grpSpPr>
        <p:sp>
          <p:nvSpPr>
            <p:cNvPr id="99" name="CustomShape 8"/>
            <p:cNvSpPr/>
            <p:nvPr/>
          </p:nvSpPr>
          <p:spPr>
            <a:xfrm>
              <a:off x="17096760" y="557280"/>
              <a:ext cx="136080" cy="136080"/>
            </a:xfrm>
            <a:custGeom>
              <a:avLst/>
              <a:gdLst/>
              <a:ah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7fa4a4"/>
                </a:gs>
                <a:gs pos="100000">
                  <a:srgbClr val="305a72"/>
                </a:gs>
              </a:gsLst>
              <a:lin ang="27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0" name="CustomShape 9"/>
            <p:cNvSpPr/>
            <p:nvPr/>
          </p:nvSpPr>
          <p:spPr>
            <a:xfrm>
              <a:off x="17109720" y="562320"/>
              <a:ext cx="110520" cy="1184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01" name="Group 10"/>
          <p:cNvGrpSpPr/>
          <p:nvPr/>
        </p:nvGrpSpPr>
        <p:grpSpPr>
          <a:xfrm>
            <a:off x="17353080" y="557280"/>
            <a:ext cx="136080" cy="136080"/>
            <a:chOff x="17353080" y="557280"/>
            <a:chExt cx="136080" cy="136080"/>
          </a:xfrm>
        </p:grpSpPr>
        <p:sp>
          <p:nvSpPr>
            <p:cNvPr id="102" name="CustomShape 11"/>
            <p:cNvSpPr/>
            <p:nvPr/>
          </p:nvSpPr>
          <p:spPr>
            <a:xfrm>
              <a:off x="17353080" y="557280"/>
              <a:ext cx="136080" cy="136080"/>
            </a:xfrm>
            <a:custGeom>
              <a:avLst/>
              <a:gdLst/>
              <a:ah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7fa4a4"/>
                </a:gs>
                <a:gs pos="100000">
                  <a:srgbClr val="305a72"/>
                </a:gs>
              </a:gsLst>
              <a:lin ang="27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3" name="CustomShape 12"/>
            <p:cNvSpPr/>
            <p:nvPr/>
          </p:nvSpPr>
          <p:spPr>
            <a:xfrm>
              <a:off x="17366040" y="562320"/>
              <a:ext cx="110520" cy="1184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04" name="Group 13"/>
          <p:cNvGrpSpPr/>
          <p:nvPr/>
        </p:nvGrpSpPr>
        <p:grpSpPr>
          <a:xfrm>
            <a:off x="17605080" y="557280"/>
            <a:ext cx="136080" cy="136080"/>
            <a:chOff x="17605080" y="557280"/>
            <a:chExt cx="136080" cy="136080"/>
          </a:xfrm>
        </p:grpSpPr>
        <p:sp>
          <p:nvSpPr>
            <p:cNvPr id="105" name="CustomShape 14"/>
            <p:cNvSpPr/>
            <p:nvPr/>
          </p:nvSpPr>
          <p:spPr>
            <a:xfrm>
              <a:off x="17605080" y="557280"/>
              <a:ext cx="136080" cy="136080"/>
            </a:xfrm>
            <a:custGeom>
              <a:avLst/>
              <a:gdLst/>
              <a:ah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7fa4a4"/>
                </a:gs>
                <a:gs pos="100000">
                  <a:srgbClr val="305a72"/>
                </a:gs>
              </a:gsLst>
              <a:lin ang="27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6" name="CustomShape 15"/>
            <p:cNvSpPr/>
            <p:nvPr/>
          </p:nvSpPr>
          <p:spPr>
            <a:xfrm>
              <a:off x="17618040" y="562320"/>
              <a:ext cx="110520" cy="1184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07" name="CustomShape 16"/>
          <p:cNvSpPr/>
          <p:nvPr/>
        </p:nvSpPr>
        <p:spPr>
          <a:xfrm>
            <a:off x="599040" y="458280"/>
            <a:ext cx="324720" cy="334440"/>
          </a:xfrm>
          <a:custGeom>
            <a:avLst/>
            <a:gdLst/>
            <a:ahLst/>
            <a:rect l="l" t="t" r="r" b="b"/>
            <a:pathLst>
              <a:path w="326225" h="336000">
                <a:moveTo>
                  <a:pt x="0" y="0"/>
                </a:moveTo>
                <a:lnTo>
                  <a:pt x="326225" y="0"/>
                </a:lnTo>
                <a:lnTo>
                  <a:pt x="326225" y="336000"/>
                </a:lnTo>
                <a:lnTo>
                  <a:pt x="0" y="3360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08" name="Group 17"/>
          <p:cNvGrpSpPr/>
          <p:nvPr/>
        </p:nvGrpSpPr>
        <p:grpSpPr>
          <a:xfrm>
            <a:off x="1038960" y="6049080"/>
            <a:ext cx="3844080" cy="4599720"/>
            <a:chOff x="1038960" y="6049080"/>
            <a:chExt cx="3844080" cy="4599720"/>
          </a:xfrm>
        </p:grpSpPr>
        <p:sp>
          <p:nvSpPr>
            <p:cNvPr id="109" name="CustomShape 18"/>
            <p:cNvSpPr/>
            <p:nvPr/>
          </p:nvSpPr>
          <p:spPr>
            <a:xfrm>
              <a:off x="1072440" y="6082200"/>
              <a:ext cx="3777480" cy="4531680"/>
            </a:xfrm>
            <a:custGeom>
              <a:avLst/>
              <a:gdLst/>
              <a:ahLst/>
              <a:rect l="l" t="t" r="r" b="b"/>
              <a:pathLst>
                <a:path w="3600450" h="4319270">
                  <a:moveTo>
                    <a:pt x="3600450" y="3959860"/>
                  </a:moveTo>
                  <a:cubicBezTo>
                    <a:pt x="3600450" y="4159250"/>
                    <a:pt x="3439160" y="4319270"/>
                    <a:pt x="3241040" y="4319270"/>
                  </a:cubicBezTo>
                  <a:lnTo>
                    <a:pt x="359410" y="4319270"/>
                  </a:lnTo>
                  <a:cubicBezTo>
                    <a:pt x="160020" y="4319270"/>
                    <a:pt x="0" y="4157980"/>
                    <a:pt x="0" y="3959860"/>
                  </a:cubicBezTo>
                  <a:lnTo>
                    <a:pt x="0" y="359410"/>
                  </a:lnTo>
                  <a:cubicBezTo>
                    <a:pt x="0" y="160020"/>
                    <a:pt x="161290" y="0"/>
                    <a:pt x="359410" y="0"/>
                  </a:cubicBezTo>
                  <a:lnTo>
                    <a:pt x="3239770" y="0"/>
                  </a:lnTo>
                  <a:cubicBezTo>
                    <a:pt x="3439160" y="0"/>
                    <a:pt x="3599180" y="161290"/>
                    <a:pt x="3599180" y="359410"/>
                  </a:cubicBezTo>
                  <a:lnTo>
                    <a:pt x="3600450" y="395986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0" name="CustomShape 19"/>
            <p:cNvSpPr/>
            <p:nvPr/>
          </p:nvSpPr>
          <p:spPr>
            <a:xfrm>
              <a:off x="1038960" y="6049080"/>
              <a:ext cx="3844080" cy="4599720"/>
            </a:xfrm>
            <a:custGeom>
              <a:avLst/>
              <a:gdLst/>
              <a:ahLst/>
              <a:rect l="l" t="t" r="r" b="b"/>
              <a:pathLst>
                <a:path w="3663950" h="4384040">
                  <a:moveTo>
                    <a:pt x="3271520" y="4384040"/>
                  </a:moveTo>
                  <a:lnTo>
                    <a:pt x="391160" y="4384040"/>
                  </a:lnTo>
                  <a:cubicBezTo>
                    <a:pt x="175260" y="4384040"/>
                    <a:pt x="0" y="4208780"/>
                    <a:pt x="0" y="3992880"/>
                  </a:cubicBezTo>
                  <a:lnTo>
                    <a:pt x="0" y="391160"/>
                  </a:lnTo>
                  <a:cubicBezTo>
                    <a:pt x="0" y="175260"/>
                    <a:pt x="175260" y="0"/>
                    <a:pt x="391160" y="0"/>
                  </a:cubicBezTo>
                  <a:lnTo>
                    <a:pt x="3271520" y="0"/>
                  </a:lnTo>
                  <a:cubicBezTo>
                    <a:pt x="3487420" y="0"/>
                    <a:pt x="3662680" y="175260"/>
                    <a:pt x="3662680" y="391160"/>
                  </a:cubicBezTo>
                  <a:lnTo>
                    <a:pt x="3662680" y="3991610"/>
                  </a:lnTo>
                  <a:cubicBezTo>
                    <a:pt x="3663950" y="4207510"/>
                    <a:pt x="3487420" y="4384040"/>
                    <a:pt x="3271520" y="4384040"/>
                  </a:cubicBezTo>
                  <a:close/>
                  <a:moveTo>
                    <a:pt x="391160" y="63500"/>
                  </a:moveTo>
                  <a:cubicBezTo>
                    <a:pt x="210820" y="63500"/>
                    <a:pt x="63500" y="210820"/>
                    <a:pt x="63500" y="391160"/>
                  </a:cubicBezTo>
                  <a:lnTo>
                    <a:pt x="63500" y="3991610"/>
                  </a:lnTo>
                  <a:cubicBezTo>
                    <a:pt x="63500" y="4173220"/>
                    <a:pt x="210820" y="4319270"/>
                    <a:pt x="391160" y="4319270"/>
                  </a:cubicBezTo>
                  <a:lnTo>
                    <a:pt x="3271520" y="4319270"/>
                  </a:lnTo>
                  <a:cubicBezTo>
                    <a:pt x="3453130" y="4319270"/>
                    <a:pt x="3599180" y="4171950"/>
                    <a:pt x="3599180" y="3991610"/>
                  </a:cubicBezTo>
                  <a:lnTo>
                    <a:pt x="3599180" y="391160"/>
                  </a:lnTo>
                  <a:cubicBezTo>
                    <a:pt x="3599180" y="209550"/>
                    <a:pt x="3451860" y="63500"/>
                    <a:pt x="3271520" y="63500"/>
                  </a:cubicBezTo>
                  <a:lnTo>
                    <a:pt x="391160" y="6350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11" name="Group 20"/>
          <p:cNvGrpSpPr/>
          <p:nvPr/>
        </p:nvGrpSpPr>
        <p:grpSpPr>
          <a:xfrm>
            <a:off x="5155560" y="6049080"/>
            <a:ext cx="3844080" cy="4599720"/>
            <a:chOff x="5155560" y="6049080"/>
            <a:chExt cx="3844080" cy="4599720"/>
          </a:xfrm>
        </p:grpSpPr>
        <p:sp>
          <p:nvSpPr>
            <p:cNvPr id="112" name="CustomShape 21"/>
            <p:cNvSpPr/>
            <p:nvPr/>
          </p:nvSpPr>
          <p:spPr>
            <a:xfrm>
              <a:off x="5189040" y="6082200"/>
              <a:ext cx="3777480" cy="4531680"/>
            </a:xfrm>
            <a:custGeom>
              <a:avLst/>
              <a:gdLst/>
              <a:ahLst/>
              <a:rect l="l" t="t" r="r" b="b"/>
              <a:pathLst>
                <a:path w="3600450" h="4319270">
                  <a:moveTo>
                    <a:pt x="3600450" y="3959860"/>
                  </a:moveTo>
                  <a:cubicBezTo>
                    <a:pt x="3600450" y="4159250"/>
                    <a:pt x="3439160" y="4319270"/>
                    <a:pt x="3241040" y="4319270"/>
                  </a:cubicBezTo>
                  <a:lnTo>
                    <a:pt x="359410" y="4319270"/>
                  </a:lnTo>
                  <a:cubicBezTo>
                    <a:pt x="160020" y="4319270"/>
                    <a:pt x="0" y="4157980"/>
                    <a:pt x="0" y="3959860"/>
                  </a:cubicBezTo>
                  <a:lnTo>
                    <a:pt x="0" y="359410"/>
                  </a:lnTo>
                  <a:cubicBezTo>
                    <a:pt x="0" y="160020"/>
                    <a:pt x="161290" y="0"/>
                    <a:pt x="359410" y="0"/>
                  </a:cubicBezTo>
                  <a:lnTo>
                    <a:pt x="3239770" y="0"/>
                  </a:lnTo>
                  <a:cubicBezTo>
                    <a:pt x="3439160" y="0"/>
                    <a:pt x="3599180" y="161290"/>
                    <a:pt x="3599180" y="359410"/>
                  </a:cubicBezTo>
                  <a:lnTo>
                    <a:pt x="3600450" y="3959860"/>
                  </a:lnTo>
                  <a:close/>
                </a:path>
              </a:pathLst>
            </a:custGeom>
            <a:blipFill rotWithShape="0">
              <a:blip r:embed="rId3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3" name="CustomShape 22"/>
            <p:cNvSpPr/>
            <p:nvPr/>
          </p:nvSpPr>
          <p:spPr>
            <a:xfrm>
              <a:off x="5155560" y="6049080"/>
              <a:ext cx="3844080" cy="4599720"/>
            </a:xfrm>
            <a:custGeom>
              <a:avLst/>
              <a:gdLst/>
              <a:ahLst/>
              <a:rect l="l" t="t" r="r" b="b"/>
              <a:pathLst>
                <a:path w="3663950" h="4384040">
                  <a:moveTo>
                    <a:pt x="3271520" y="4384040"/>
                  </a:moveTo>
                  <a:lnTo>
                    <a:pt x="391160" y="4384040"/>
                  </a:lnTo>
                  <a:cubicBezTo>
                    <a:pt x="175260" y="4384040"/>
                    <a:pt x="0" y="4208780"/>
                    <a:pt x="0" y="3992880"/>
                  </a:cubicBezTo>
                  <a:lnTo>
                    <a:pt x="0" y="391160"/>
                  </a:lnTo>
                  <a:cubicBezTo>
                    <a:pt x="0" y="175260"/>
                    <a:pt x="175260" y="0"/>
                    <a:pt x="391160" y="0"/>
                  </a:cubicBezTo>
                  <a:lnTo>
                    <a:pt x="3271520" y="0"/>
                  </a:lnTo>
                  <a:cubicBezTo>
                    <a:pt x="3487420" y="0"/>
                    <a:pt x="3662680" y="175260"/>
                    <a:pt x="3662680" y="391160"/>
                  </a:cubicBezTo>
                  <a:lnTo>
                    <a:pt x="3662680" y="3991610"/>
                  </a:lnTo>
                  <a:cubicBezTo>
                    <a:pt x="3663950" y="4207510"/>
                    <a:pt x="3487420" y="4384040"/>
                    <a:pt x="3271520" y="4384040"/>
                  </a:cubicBezTo>
                  <a:close/>
                  <a:moveTo>
                    <a:pt x="391160" y="63500"/>
                  </a:moveTo>
                  <a:cubicBezTo>
                    <a:pt x="210820" y="63500"/>
                    <a:pt x="63500" y="210820"/>
                    <a:pt x="63500" y="391160"/>
                  </a:cubicBezTo>
                  <a:lnTo>
                    <a:pt x="63500" y="3991610"/>
                  </a:lnTo>
                  <a:cubicBezTo>
                    <a:pt x="63500" y="4173220"/>
                    <a:pt x="210820" y="4319270"/>
                    <a:pt x="391160" y="4319270"/>
                  </a:cubicBezTo>
                  <a:lnTo>
                    <a:pt x="3271520" y="4319270"/>
                  </a:lnTo>
                  <a:cubicBezTo>
                    <a:pt x="3453130" y="4319270"/>
                    <a:pt x="3599180" y="4171950"/>
                    <a:pt x="3599180" y="3991610"/>
                  </a:cubicBezTo>
                  <a:lnTo>
                    <a:pt x="3599180" y="391160"/>
                  </a:lnTo>
                  <a:cubicBezTo>
                    <a:pt x="3599180" y="209550"/>
                    <a:pt x="3451860" y="63500"/>
                    <a:pt x="3271520" y="63500"/>
                  </a:cubicBezTo>
                  <a:lnTo>
                    <a:pt x="391160" y="6350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14" name="Group 23"/>
          <p:cNvGrpSpPr/>
          <p:nvPr/>
        </p:nvGrpSpPr>
        <p:grpSpPr>
          <a:xfrm>
            <a:off x="9272520" y="6049080"/>
            <a:ext cx="3844080" cy="4599720"/>
            <a:chOff x="9272520" y="6049080"/>
            <a:chExt cx="3844080" cy="4599720"/>
          </a:xfrm>
        </p:grpSpPr>
        <p:sp>
          <p:nvSpPr>
            <p:cNvPr id="115" name="CustomShape 24"/>
            <p:cNvSpPr/>
            <p:nvPr/>
          </p:nvSpPr>
          <p:spPr>
            <a:xfrm>
              <a:off x="9305640" y="6082200"/>
              <a:ext cx="3777480" cy="4531680"/>
            </a:xfrm>
            <a:custGeom>
              <a:avLst/>
              <a:gdLst/>
              <a:ahLst/>
              <a:rect l="l" t="t" r="r" b="b"/>
              <a:pathLst>
                <a:path w="3600450" h="4319270">
                  <a:moveTo>
                    <a:pt x="3600450" y="3959860"/>
                  </a:moveTo>
                  <a:cubicBezTo>
                    <a:pt x="3600450" y="4159250"/>
                    <a:pt x="3439160" y="4319270"/>
                    <a:pt x="3241040" y="4319270"/>
                  </a:cubicBezTo>
                  <a:lnTo>
                    <a:pt x="359410" y="4319270"/>
                  </a:lnTo>
                  <a:cubicBezTo>
                    <a:pt x="160020" y="4319270"/>
                    <a:pt x="0" y="4157980"/>
                    <a:pt x="0" y="3959860"/>
                  </a:cubicBezTo>
                  <a:lnTo>
                    <a:pt x="0" y="359410"/>
                  </a:lnTo>
                  <a:cubicBezTo>
                    <a:pt x="0" y="160020"/>
                    <a:pt x="161290" y="0"/>
                    <a:pt x="359410" y="0"/>
                  </a:cubicBezTo>
                  <a:lnTo>
                    <a:pt x="3239770" y="0"/>
                  </a:lnTo>
                  <a:cubicBezTo>
                    <a:pt x="3439160" y="0"/>
                    <a:pt x="3599180" y="161290"/>
                    <a:pt x="3599180" y="359410"/>
                  </a:cubicBezTo>
                  <a:lnTo>
                    <a:pt x="3600450" y="3959860"/>
                  </a:lnTo>
                  <a:close/>
                </a:path>
              </a:pathLst>
            </a:custGeom>
            <a:blipFill rotWithShape="0">
              <a:blip r:embed="rId4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6" name="CustomShape 25"/>
            <p:cNvSpPr/>
            <p:nvPr/>
          </p:nvSpPr>
          <p:spPr>
            <a:xfrm>
              <a:off x="9272520" y="6049080"/>
              <a:ext cx="3844080" cy="4599720"/>
            </a:xfrm>
            <a:custGeom>
              <a:avLst/>
              <a:gdLst/>
              <a:ahLst/>
              <a:rect l="l" t="t" r="r" b="b"/>
              <a:pathLst>
                <a:path w="3663950" h="4384040">
                  <a:moveTo>
                    <a:pt x="3271520" y="4384040"/>
                  </a:moveTo>
                  <a:lnTo>
                    <a:pt x="391160" y="4384040"/>
                  </a:lnTo>
                  <a:cubicBezTo>
                    <a:pt x="175260" y="4384040"/>
                    <a:pt x="0" y="4208780"/>
                    <a:pt x="0" y="3992880"/>
                  </a:cubicBezTo>
                  <a:lnTo>
                    <a:pt x="0" y="391160"/>
                  </a:lnTo>
                  <a:cubicBezTo>
                    <a:pt x="0" y="175260"/>
                    <a:pt x="175260" y="0"/>
                    <a:pt x="391160" y="0"/>
                  </a:cubicBezTo>
                  <a:lnTo>
                    <a:pt x="3271520" y="0"/>
                  </a:lnTo>
                  <a:cubicBezTo>
                    <a:pt x="3487420" y="0"/>
                    <a:pt x="3662680" y="175260"/>
                    <a:pt x="3662680" y="391160"/>
                  </a:cubicBezTo>
                  <a:lnTo>
                    <a:pt x="3662680" y="3991610"/>
                  </a:lnTo>
                  <a:cubicBezTo>
                    <a:pt x="3663950" y="4207510"/>
                    <a:pt x="3487420" y="4384040"/>
                    <a:pt x="3271520" y="4384040"/>
                  </a:cubicBezTo>
                  <a:close/>
                  <a:moveTo>
                    <a:pt x="391160" y="63500"/>
                  </a:moveTo>
                  <a:cubicBezTo>
                    <a:pt x="210820" y="63500"/>
                    <a:pt x="63500" y="210820"/>
                    <a:pt x="63500" y="391160"/>
                  </a:cubicBezTo>
                  <a:lnTo>
                    <a:pt x="63500" y="3991610"/>
                  </a:lnTo>
                  <a:cubicBezTo>
                    <a:pt x="63500" y="4173220"/>
                    <a:pt x="210820" y="4319270"/>
                    <a:pt x="391160" y="4319270"/>
                  </a:cubicBezTo>
                  <a:lnTo>
                    <a:pt x="3271520" y="4319270"/>
                  </a:lnTo>
                  <a:cubicBezTo>
                    <a:pt x="3453130" y="4319270"/>
                    <a:pt x="3599180" y="4171950"/>
                    <a:pt x="3599180" y="3991610"/>
                  </a:cubicBezTo>
                  <a:lnTo>
                    <a:pt x="3599180" y="391160"/>
                  </a:lnTo>
                  <a:cubicBezTo>
                    <a:pt x="3599180" y="209550"/>
                    <a:pt x="3451860" y="63500"/>
                    <a:pt x="3271520" y="63500"/>
                  </a:cubicBezTo>
                  <a:lnTo>
                    <a:pt x="391160" y="6350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17" name="Group 26"/>
          <p:cNvGrpSpPr/>
          <p:nvPr/>
        </p:nvGrpSpPr>
        <p:grpSpPr>
          <a:xfrm>
            <a:off x="13389120" y="6049080"/>
            <a:ext cx="3844080" cy="4599720"/>
            <a:chOff x="13389120" y="6049080"/>
            <a:chExt cx="3844080" cy="4599720"/>
          </a:xfrm>
        </p:grpSpPr>
        <p:sp>
          <p:nvSpPr>
            <p:cNvPr id="118" name="CustomShape 27"/>
            <p:cNvSpPr/>
            <p:nvPr/>
          </p:nvSpPr>
          <p:spPr>
            <a:xfrm>
              <a:off x="13422240" y="6082200"/>
              <a:ext cx="3777480" cy="4531680"/>
            </a:xfrm>
            <a:custGeom>
              <a:avLst/>
              <a:gdLst/>
              <a:ahLst/>
              <a:rect l="l" t="t" r="r" b="b"/>
              <a:pathLst>
                <a:path w="3600450" h="4319270">
                  <a:moveTo>
                    <a:pt x="3600450" y="3959860"/>
                  </a:moveTo>
                  <a:cubicBezTo>
                    <a:pt x="3600450" y="4159250"/>
                    <a:pt x="3439160" y="4319270"/>
                    <a:pt x="3241040" y="4319270"/>
                  </a:cubicBezTo>
                  <a:lnTo>
                    <a:pt x="359410" y="4319270"/>
                  </a:lnTo>
                  <a:cubicBezTo>
                    <a:pt x="160020" y="4319270"/>
                    <a:pt x="0" y="4157980"/>
                    <a:pt x="0" y="3959860"/>
                  </a:cubicBezTo>
                  <a:lnTo>
                    <a:pt x="0" y="359410"/>
                  </a:lnTo>
                  <a:cubicBezTo>
                    <a:pt x="0" y="160020"/>
                    <a:pt x="161290" y="0"/>
                    <a:pt x="359410" y="0"/>
                  </a:cubicBezTo>
                  <a:lnTo>
                    <a:pt x="3239770" y="0"/>
                  </a:lnTo>
                  <a:cubicBezTo>
                    <a:pt x="3439160" y="0"/>
                    <a:pt x="3599180" y="161290"/>
                    <a:pt x="3599180" y="359410"/>
                  </a:cubicBezTo>
                  <a:lnTo>
                    <a:pt x="3600450" y="3959860"/>
                  </a:lnTo>
                  <a:close/>
                </a:path>
              </a:pathLst>
            </a:custGeom>
            <a:blipFill rotWithShape="0">
              <a:blip r:embed="rId5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9" name="CustomShape 28"/>
            <p:cNvSpPr/>
            <p:nvPr/>
          </p:nvSpPr>
          <p:spPr>
            <a:xfrm>
              <a:off x="13389120" y="6049080"/>
              <a:ext cx="3844080" cy="4599720"/>
            </a:xfrm>
            <a:custGeom>
              <a:avLst/>
              <a:gdLst/>
              <a:ahLst/>
              <a:rect l="l" t="t" r="r" b="b"/>
              <a:pathLst>
                <a:path w="3663950" h="4384040">
                  <a:moveTo>
                    <a:pt x="3271520" y="4384040"/>
                  </a:moveTo>
                  <a:lnTo>
                    <a:pt x="391160" y="4384040"/>
                  </a:lnTo>
                  <a:cubicBezTo>
                    <a:pt x="175260" y="4384040"/>
                    <a:pt x="0" y="4208780"/>
                    <a:pt x="0" y="3992880"/>
                  </a:cubicBezTo>
                  <a:lnTo>
                    <a:pt x="0" y="391160"/>
                  </a:lnTo>
                  <a:cubicBezTo>
                    <a:pt x="0" y="175260"/>
                    <a:pt x="175260" y="0"/>
                    <a:pt x="391160" y="0"/>
                  </a:cubicBezTo>
                  <a:lnTo>
                    <a:pt x="3271520" y="0"/>
                  </a:lnTo>
                  <a:cubicBezTo>
                    <a:pt x="3487420" y="0"/>
                    <a:pt x="3662680" y="175260"/>
                    <a:pt x="3662680" y="391160"/>
                  </a:cubicBezTo>
                  <a:lnTo>
                    <a:pt x="3662680" y="3991610"/>
                  </a:lnTo>
                  <a:cubicBezTo>
                    <a:pt x="3663950" y="4207510"/>
                    <a:pt x="3487420" y="4384040"/>
                    <a:pt x="3271520" y="4384040"/>
                  </a:cubicBezTo>
                  <a:close/>
                  <a:moveTo>
                    <a:pt x="391160" y="63500"/>
                  </a:moveTo>
                  <a:cubicBezTo>
                    <a:pt x="210820" y="63500"/>
                    <a:pt x="63500" y="210820"/>
                    <a:pt x="63500" y="391160"/>
                  </a:cubicBezTo>
                  <a:lnTo>
                    <a:pt x="63500" y="3991610"/>
                  </a:lnTo>
                  <a:cubicBezTo>
                    <a:pt x="63500" y="4173220"/>
                    <a:pt x="210820" y="4319270"/>
                    <a:pt x="391160" y="4319270"/>
                  </a:cubicBezTo>
                  <a:lnTo>
                    <a:pt x="3271520" y="4319270"/>
                  </a:lnTo>
                  <a:cubicBezTo>
                    <a:pt x="3453130" y="4319270"/>
                    <a:pt x="3599180" y="4171950"/>
                    <a:pt x="3599180" y="3991610"/>
                  </a:cubicBezTo>
                  <a:lnTo>
                    <a:pt x="3599180" y="391160"/>
                  </a:lnTo>
                  <a:cubicBezTo>
                    <a:pt x="3599180" y="209550"/>
                    <a:pt x="3451860" y="63500"/>
                    <a:pt x="3271520" y="63500"/>
                  </a:cubicBezTo>
                  <a:lnTo>
                    <a:pt x="391160" y="6350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20" name="Group 29"/>
          <p:cNvGrpSpPr/>
          <p:nvPr/>
        </p:nvGrpSpPr>
        <p:grpSpPr>
          <a:xfrm>
            <a:off x="1454400" y="3562200"/>
            <a:ext cx="676440" cy="676440"/>
            <a:chOff x="1454400" y="3562200"/>
            <a:chExt cx="676440" cy="676440"/>
          </a:xfrm>
        </p:grpSpPr>
        <p:sp>
          <p:nvSpPr>
            <p:cNvPr id="121" name="CustomShape 30"/>
            <p:cNvSpPr/>
            <p:nvPr/>
          </p:nvSpPr>
          <p:spPr>
            <a:xfrm>
              <a:off x="1454400" y="3562200"/>
              <a:ext cx="676440" cy="676440"/>
            </a:xfrm>
            <a:custGeom>
              <a:avLst/>
              <a:gdLst/>
              <a:ah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7fa4a4"/>
                </a:gs>
                <a:gs pos="100000">
                  <a:srgbClr val="305a72"/>
                </a:gs>
              </a:gsLst>
              <a:lin ang="27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2" name="CustomShape 31"/>
            <p:cNvSpPr/>
            <p:nvPr/>
          </p:nvSpPr>
          <p:spPr>
            <a:xfrm>
              <a:off x="1517760" y="3585960"/>
              <a:ext cx="549360" cy="588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23" name="Group 32"/>
          <p:cNvGrpSpPr/>
          <p:nvPr/>
        </p:nvGrpSpPr>
        <p:grpSpPr>
          <a:xfrm>
            <a:off x="7288920" y="3562200"/>
            <a:ext cx="676440" cy="676440"/>
            <a:chOff x="7288920" y="3562200"/>
            <a:chExt cx="676440" cy="676440"/>
          </a:xfrm>
        </p:grpSpPr>
        <p:sp>
          <p:nvSpPr>
            <p:cNvPr id="124" name="CustomShape 33"/>
            <p:cNvSpPr/>
            <p:nvPr/>
          </p:nvSpPr>
          <p:spPr>
            <a:xfrm>
              <a:off x="7288920" y="3562200"/>
              <a:ext cx="676440" cy="676440"/>
            </a:xfrm>
            <a:custGeom>
              <a:avLst/>
              <a:gdLst/>
              <a:ah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7fa4a4"/>
                </a:gs>
                <a:gs pos="100000">
                  <a:srgbClr val="305a72"/>
                </a:gs>
              </a:gsLst>
              <a:lin ang="27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5" name="CustomShape 34"/>
            <p:cNvSpPr/>
            <p:nvPr/>
          </p:nvSpPr>
          <p:spPr>
            <a:xfrm>
              <a:off x="7352280" y="3585960"/>
              <a:ext cx="549360" cy="588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26" name="Group 35"/>
          <p:cNvGrpSpPr/>
          <p:nvPr/>
        </p:nvGrpSpPr>
        <p:grpSpPr>
          <a:xfrm>
            <a:off x="13117680" y="3660480"/>
            <a:ext cx="676440" cy="676440"/>
            <a:chOff x="13117680" y="3660480"/>
            <a:chExt cx="676440" cy="676440"/>
          </a:xfrm>
        </p:grpSpPr>
        <p:sp>
          <p:nvSpPr>
            <p:cNvPr id="127" name="CustomShape 36"/>
            <p:cNvSpPr/>
            <p:nvPr/>
          </p:nvSpPr>
          <p:spPr>
            <a:xfrm>
              <a:off x="13117680" y="3660480"/>
              <a:ext cx="676440" cy="676440"/>
            </a:xfrm>
            <a:custGeom>
              <a:avLst/>
              <a:gdLst/>
              <a:ah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7fa4a4"/>
                </a:gs>
                <a:gs pos="100000">
                  <a:srgbClr val="305a72"/>
                </a:gs>
              </a:gsLst>
              <a:lin ang="27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8" name="CustomShape 37"/>
            <p:cNvSpPr/>
            <p:nvPr/>
          </p:nvSpPr>
          <p:spPr>
            <a:xfrm>
              <a:off x="13181400" y="3684600"/>
              <a:ext cx="549360" cy="588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29" name="CustomShape 38"/>
          <p:cNvSpPr/>
          <p:nvPr/>
        </p:nvSpPr>
        <p:spPr>
          <a:xfrm>
            <a:off x="1038960" y="517680"/>
            <a:ext cx="2857680" cy="21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1681"/>
              </a:lnSpc>
              <a:buNone/>
            </a:pPr>
            <a:r>
              <a:rPr b="0" lang="en-US" sz="1200" spc="-1" strike="noStrike">
                <a:solidFill>
                  <a:srgbClr val="1f2020"/>
                </a:solidFill>
                <a:latin typeface="Open Sans"/>
                <a:ea typeface="Open Sans"/>
              </a:rPr>
              <a:t>Agente 01 - Logística de Transportes</a:t>
            </a:r>
            <a:endParaRPr b="0" lang="pt-BR" sz="1200" spc="-1" strike="noStrike">
              <a:latin typeface="Arial"/>
            </a:endParaRPr>
          </a:p>
        </p:txBody>
      </p:sp>
      <p:sp>
        <p:nvSpPr>
          <p:cNvPr id="130" name="CustomShape 39"/>
          <p:cNvSpPr/>
          <p:nvPr/>
        </p:nvSpPr>
        <p:spPr>
          <a:xfrm>
            <a:off x="4975920" y="2110320"/>
            <a:ext cx="8334720" cy="79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3135"/>
              </a:lnSpc>
              <a:buNone/>
            </a:pPr>
            <a:r>
              <a:rPr b="1" lang="en-US" sz="2800" spc="-1" strike="noStrike">
                <a:solidFill>
                  <a:srgbClr val="1f2020"/>
                </a:solidFill>
                <a:latin typeface="Montserrat Bold"/>
                <a:ea typeface="Montserrat Bold"/>
              </a:rPr>
              <a:t>Arquitetura modular orientada a agentes: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131" name="CustomShape 40"/>
          <p:cNvSpPr/>
          <p:nvPr/>
        </p:nvSpPr>
        <p:spPr>
          <a:xfrm>
            <a:off x="2359080" y="3872520"/>
            <a:ext cx="3676680" cy="63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2520"/>
              </a:lnSpc>
              <a:buNone/>
            </a:pPr>
            <a:r>
              <a:rPr b="0" lang="en-US" sz="1800" spc="-1" strike="noStrike">
                <a:solidFill>
                  <a:srgbClr val="1f2020"/>
                </a:solidFill>
                <a:latin typeface="Open Sans"/>
                <a:ea typeface="Open Sans"/>
              </a:rPr>
              <a:t>Lê NF-e, CT-e, MDF-e e extrai dados relevantes.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32" name="CustomShape 41"/>
          <p:cNvSpPr/>
          <p:nvPr/>
        </p:nvSpPr>
        <p:spPr>
          <a:xfrm>
            <a:off x="1545120" y="3738240"/>
            <a:ext cx="494640" cy="31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2520"/>
              </a:lnSpc>
              <a:buNone/>
            </a:pPr>
            <a:r>
              <a:rPr b="1" lang="en-US" sz="1800" spc="-1" strike="noStrike">
                <a:solidFill>
                  <a:srgbClr val="ffffff"/>
                </a:solidFill>
                <a:latin typeface="Open Sans Bold"/>
                <a:ea typeface="Open Sans Bold"/>
              </a:rPr>
              <a:t>01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33" name="CustomShape 42"/>
          <p:cNvSpPr/>
          <p:nvPr/>
        </p:nvSpPr>
        <p:spPr>
          <a:xfrm>
            <a:off x="7379640" y="3738240"/>
            <a:ext cx="494640" cy="31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2520"/>
              </a:lnSpc>
              <a:buNone/>
            </a:pPr>
            <a:r>
              <a:rPr b="1" lang="en-US" sz="1800" spc="-1" strike="noStrike">
                <a:solidFill>
                  <a:srgbClr val="ffffff"/>
                </a:solidFill>
                <a:latin typeface="Open Sans Bold"/>
                <a:ea typeface="Open Sans Bold"/>
              </a:rPr>
              <a:t>02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34" name="CustomShape 43"/>
          <p:cNvSpPr/>
          <p:nvPr/>
        </p:nvSpPr>
        <p:spPr>
          <a:xfrm>
            <a:off x="2368440" y="3632040"/>
            <a:ext cx="2010600" cy="248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1959"/>
              </a:lnSpc>
              <a:buNone/>
            </a:pPr>
            <a:r>
              <a:rPr b="1" lang="en-US" sz="1400" spc="-1" strike="noStrike">
                <a:solidFill>
                  <a:srgbClr val="305a72"/>
                </a:solidFill>
                <a:latin typeface="Open Sans Bold"/>
                <a:ea typeface="Open Sans Bold"/>
              </a:rPr>
              <a:t>Agente Fiscal: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135" name="CustomShape 44"/>
          <p:cNvSpPr/>
          <p:nvPr/>
        </p:nvSpPr>
        <p:spPr>
          <a:xfrm>
            <a:off x="8193600" y="3978360"/>
            <a:ext cx="3630600" cy="63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2520"/>
              </a:lnSpc>
              <a:buNone/>
            </a:pPr>
            <a:r>
              <a:rPr b="0" lang="en-US" sz="1800" spc="-1" strike="noStrike">
                <a:solidFill>
                  <a:srgbClr val="1f2020"/>
                </a:solidFill>
                <a:latin typeface="Open Sans"/>
                <a:ea typeface="Open Sans"/>
              </a:rPr>
              <a:t>Sugere rotas e ordem de entregas otimizadas.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36" name="CustomShape 45"/>
          <p:cNvSpPr/>
          <p:nvPr/>
        </p:nvSpPr>
        <p:spPr>
          <a:xfrm>
            <a:off x="8193600" y="3632040"/>
            <a:ext cx="2643840" cy="248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1959"/>
              </a:lnSpc>
              <a:buNone/>
            </a:pPr>
            <a:r>
              <a:rPr b="1" lang="en-US" sz="1400" spc="-1" strike="noStrike">
                <a:solidFill>
                  <a:srgbClr val="305a72"/>
                </a:solidFill>
                <a:latin typeface="Open Sans Bold"/>
                <a:ea typeface="Open Sans Bold"/>
              </a:rPr>
              <a:t>Agente de Roteirização: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137" name="CustomShape 46"/>
          <p:cNvSpPr/>
          <p:nvPr/>
        </p:nvSpPr>
        <p:spPr>
          <a:xfrm>
            <a:off x="13208760" y="3836520"/>
            <a:ext cx="494640" cy="31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2520"/>
              </a:lnSpc>
              <a:buNone/>
            </a:pPr>
            <a:r>
              <a:rPr b="1" lang="en-US" sz="1800" spc="-1" strike="noStrike">
                <a:solidFill>
                  <a:srgbClr val="ffffff"/>
                </a:solidFill>
                <a:latin typeface="Open Sans Bold"/>
                <a:ea typeface="Open Sans Bold"/>
              </a:rPr>
              <a:t>02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38" name="CustomShape 47"/>
          <p:cNvSpPr/>
          <p:nvPr/>
        </p:nvSpPr>
        <p:spPr>
          <a:xfrm>
            <a:off x="13928760" y="3919680"/>
            <a:ext cx="3328920" cy="63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2520"/>
              </a:lnSpc>
              <a:buNone/>
            </a:pPr>
            <a:r>
              <a:rPr b="0" lang="en-US" sz="1800" spc="-1" strike="noStrike">
                <a:solidFill>
                  <a:srgbClr val="1f2020"/>
                </a:solidFill>
                <a:latin typeface="Open Sans"/>
                <a:ea typeface="Open Sans"/>
              </a:rPr>
              <a:t>Calcula estimativas com base em trajetos e consumo.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39" name="CustomShape 48"/>
          <p:cNvSpPr/>
          <p:nvPr/>
        </p:nvSpPr>
        <p:spPr>
          <a:xfrm>
            <a:off x="14022720" y="3660480"/>
            <a:ext cx="2010600" cy="248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1959"/>
              </a:lnSpc>
              <a:buNone/>
            </a:pPr>
            <a:r>
              <a:rPr b="1" lang="en-US" sz="1400" spc="-1" strike="noStrike">
                <a:solidFill>
                  <a:srgbClr val="305a72"/>
                </a:solidFill>
                <a:latin typeface="Open Sans Bold"/>
                <a:ea typeface="Open Sans Bold"/>
              </a:rPr>
              <a:t>Agente de Custos:</a:t>
            </a:r>
            <a:endParaRPr b="0" lang="pt-BR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" name="Group 1"/>
          <p:cNvGrpSpPr/>
          <p:nvPr/>
        </p:nvGrpSpPr>
        <p:grpSpPr>
          <a:xfrm>
            <a:off x="0" y="4986000"/>
            <a:ext cx="18286560" cy="5299560"/>
            <a:chOff x="0" y="4986000"/>
            <a:chExt cx="18286560" cy="5299560"/>
          </a:xfrm>
        </p:grpSpPr>
        <p:sp>
          <p:nvSpPr>
            <p:cNvPr id="141" name="CustomShape 2"/>
            <p:cNvSpPr/>
            <p:nvPr/>
          </p:nvSpPr>
          <p:spPr>
            <a:xfrm>
              <a:off x="0" y="5166720"/>
              <a:ext cx="18286560" cy="5118840"/>
            </a:xfrm>
            <a:custGeom>
              <a:avLst/>
              <a:gdLst/>
              <a:ahLst/>
              <a:rect l="l" t="t" r="r" b="b"/>
              <a:pathLst>
                <a:path w="4816592" h="1348525">
                  <a:moveTo>
                    <a:pt x="0" y="0"/>
                  </a:moveTo>
                  <a:lnTo>
                    <a:pt x="4816592" y="0"/>
                  </a:lnTo>
                  <a:lnTo>
                    <a:pt x="4816592" y="1348525"/>
                  </a:lnTo>
                  <a:lnTo>
                    <a:pt x="0" y="1348525"/>
                  </a:lnTo>
                  <a:close/>
                </a:path>
              </a:pathLst>
            </a:custGeom>
            <a:gradFill rotWithShape="0">
              <a:gsLst>
                <a:gs pos="0">
                  <a:srgbClr val="7fa4a4"/>
                </a:gs>
                <a:gs pos="100000">
                  <a:srgbClr val="305a72"/>
                </a:gs>
              </a:gsLst>
              <a:lin ang="27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2" name="CustomShape 3"/>
            <p:cNvSpPr/>
            <p:nvPr/>
          </p:nvSpPr>
          <p:spPr>
            <a:xfrm>
              <a:off x="0" y="4986000"/>
              <a:ext cx="18286560" cy="52995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43" name="Group 4"/>
          <p:cNvGrpSpPr/>
          <p:nvPr/>
        </p:nvGrpSpPr>
        <p:grpSpPr>
          <a:xfrm>
            <a:off x="17775720" y="8233560"/>
            <a:ext cx="1023480" cy="1023480"/>
            <a:chOff x="17775720" y="8233560"/>
            <a:chExt cx="1023480" cy="1023480"/>
          </a:xfrm>
        </p:grpSpPr>
        <p:sp>
          <p:nvSpPr>
            <p:cNvPr id="144" name="CustomShape 5"/>
            <p:cNvSpPr/>
            <p:nvPr/>
          </p:nvSpPr>
          <p:spPr>
            <a:xfrm>
              <a:off x="17775720" y="8233560"/>
              <a:ext cx="1023480" cy="1023480"/>
            </a:xfrm>
            <a:custGeom>
              <a:avLst/>
              <a:gdLst/>
              <a:ah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7fa4a4"/>
                </a:gs>
                <a:gs pos="100000">
                  <a:srgbClr val="305a72"/>
                </a:gs>
              </a:gsLst>
              <a:lin ang="27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5" name="CustomShape 6"/>
            <p:cNvSpPr/>
            <p:nvPr/>
          </p:nvSpPr>
          <p:spPr>
            <a:xfrm>
              <a:off x="17871480" y="8281440"/>
              <a:ext cx="831240" cy="8794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46" name="Group 7"/>
          <p:cNvGrpSpPr/>
          <p:nvPr/>
        </p:nvGrpSpPr>
        <p:grpSpPr>
          <a:xfrm>
            <a:off x="17096760" y="557280"/>
            <a:ext cx="136080" cy="136080"/>
            <a:chOff x="17096760" y="557280"/>
            <a:chExt cx="136080" cy="136080"/>
          </a:xfrm>
        </p:grpSpPr>
        <p:sp>
          <p:nvSpPr>
            <p:cNvPr id="147" name="CustomShape 8"/>
            <p:cNvSpPr/>
            <p:nvPr/>
          </p:nvSpPr>
          <p:spPr>
            <a:xfrm>
              <a:off x="17096760" y="557280"/>
              <a:ext cx="136080" cy="136080"/>
            </a:xfrm>
            <a:custGeom>
              <a:avLst/>
              <a:gdLst/>
              <a:ah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7fa4a4"/>
                </a:gs>
                <a:gs pos="100000">
                  <a:srgbClr val="305a72"/>
                </a:gs>
              </a:gsLst>
              <a:lin ang="27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8" name="CustomShape 9"/>
            <p:cNvSpPr/>
            <p:nvPr/>
          </p:nvSpPr>
          <p:spPr>
            <a:xfrm>
              <a:off x="17109720" y="562320"/>
              <a:ext cx="110520" cy="1184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49" name="Group 10"/>
          <p:cNvGrpSpPr/>
          <p:nvPr/>
        </p:nvGrpSpPr>
        <p:grpSpPr>
          <a:xfrm>
            <a:off x="17353080" y="557280"/>
            <a:ext cx="136080" cy="136080"/>
            <a:chOff x="17353080" y="557280"/>
            <a:chExt cx="136080" cy="136080"/>
          </a:xfrm>
        </p:grpSpPr>
        <p:sp>
          <p:nvSpPr>
            <p:cNvPr id="150" name="CustomShape 11"/>
            <p:cNvSpPr/>
            <p:nvPr/>
          </p:nvSpPr>
          <p:spPr>
            <a:xfrm>
              <a:off x="17353080" y="557280"/>
              <a:ext cx="136080" cy="136080"/>
            </a:xfrm>
            <a:custGeom>
              <a:avLst/>
              <a:gdLst/>
              <a:ah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7fa4a4"/>
                </a:gs>
                <a:gs pos="100000">
                  <a:srgbClr val="305a72"/>
                </a:gs>
              </a:gsLst>
              <a:lin ang="27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1" name="CustomShape 12"/>
            <p:cNvSpPr/>
            <p:nvPr/>
          </p:nvSpPr>
          <p:spPr>
            <a:xfrm>
              <a:off x="17366040" y="562320"/>
              <a:ext cx="110520" cy="1184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52" name="Group 13"/>
          <p:cNvGrpSpPr/>
          <p:nvPr/>
        </p:nvGrpSpPr>
        <p:grpSpPr>
          <a:xfrm>
            <a:off x="17605080" y="557280"/>
            <a:ext cx="136080" cy="136080"/>
            <a:chOff x="17605080" y="557280"/>
            <a:chExt cx="136080" cy="136080"/>
          </a:xfrm>
        </p:grpSpPr>
        <p:sp>
          <p:nvSpPr>
            <p:cNvPr id="153" name="CustomShape 14"/>
            <p:cNvSpPr/>
            <p:nvPr/>
          </p:nvSpPr>
          <p:spPr>
            <a:xfrm>
              <a:off x="17605080" y="557280"/>
              <a:ext cx="136080" cy="136080"/>
            </a:xfrm>
            <a:custGeom>
              <a:avLst/>
              <a:gdLst/>
              <a:ah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7fa4a4"/>
                </a:gs>
                <a:gs pos="100000">
                  <a:srgbClr val="305a72"/>
                </a:gs>
              </a:gsLst>
              <a:lin ang="27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4" name="CustomShape 15"/>
            <p:cNvSpPr/>
            <p:nvPr/>
          </p:nvSpPr>
          <p:spPr>
            <a:xfrm>
              <a:off x="17618040" y="562320"/>
              <a:ext cx="110520" cy="1184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55" name="CustomShape 16"/>
          <p:cNvSpPr/>
          <p:nvPr/>
        </p:nvSpPr>
        <p:spPr>
          <a:xfrm>
            <a:off x="599040" y="458280"/>
            <a:ext cx="324720" cy="334440"/>
          </a:xfrm>
          <a:custGeom>
            <a:avLst/>
            <a:gdLst/>
            <a:ahLst/>
            <a:rect l="l" t="t" r="r" b="b"/>
            <a:pathLst>
              <a:path w="326225" h="336000">
                <a:moveTo>
                  <a:pt x="0" y="0"/>
                </a:moveTo>
                <a:lnTo>
                  <a:pt x="326225" y="0"/>
                </a:lnTo>
                <a:lnTo>
                  <a:pt x="326225" y="336000"/>
                </a:lnTo>
                <a:lnTo>
                  <a:pt x="0" y="3360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56" name="Group 17"/>
          <p:cNvGrpSpPr/>
          <p:nvPr/>
        </p:nvGrpSpPr>
        <p:grpSpPr>
          <a:xfrm>
            <a:off x="544320" y="3851280"/>
            <a:ext cx="2934720" cy="2848320"/>
            <a:chOff x="544320" y="3851280"/>
            <a:chExt cx="2934720" cy="2848320"/>
          </a:xfrm>
        </p:grpSpPr>
        <p:sp>
          <p:nvSpPr>
            <p:cNvPr id="157" name="CustomShape 18"/>
            <p:cNvSpPr/>
            <p:nvPr/>
          </p:nvSpPr>
          <p:spPr>
            <a:xfrm>
              <a:off x="544320" y="3875040"/>
              <a:ext cx="2934720" cy="2800800"/>
            </a:xfrm>
            <a:custGeom>
              <a:avLst/>
              <a:gdLst/>
              <a:ah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8" name="CustomShape 19"/>
            <p:cNvSpPr/>
            <p:nvPr/>
          </p:nvSpPr>
          <p:spPr>
            <a:xfrm>
              <a:off x="587520" y="3851280"/>
              <a:ext cx="2848320" cy="2848320"/>
            </a:xfrm>
            <a:custGeom>
              <a:avLst/>
              <a:gdLst/>
              <a:ah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59" name="Group 20"/>
          <p:cNvGrpSpPr/>
          <p:nvPr/>
        </p:nvGrpSpPr>
        <p:grpSpPr>
          <a:xfrm>
            <a:off x="4110120" y="3743280"/>
            <a:ext cx="2934720" cy="2848320"/>
            <a:chOff x="4110120" y="3743280"/>
            <a:chExt cx="2934720" cy="2848320"/>
          </a:xfrm>
        </p:grpSpPr>
        <p:sp>
          <p:nvSpPr>
            <p:cNvPr id="160" name="CustomShape 21"/>
            <p:cNvSpPr/>
            <p:nvPr/>
          </p:nvSpPr>
          <p:spPr>
            <a:xfrm>
              <a:off x="4110120" y="3767040"/>
              <a:ext cx="2934720" cy="2800800"/>
            </a:xfrm>
            <a:custGeom>
              <a:avLst/>
              <a:gdLst/>
              <a:ah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 rotWithShape="0">
              <a:blip r:embed="rId3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1" name="CustomShape 22"/>
            <p:cNvSpPr/>
            <p:nvPr/>
          </p:nvSpPr>
          <p:spPr>
            <a:xfrm>
              <a:off x="4153320" y="3743280"/>
              <a:ext cx="2848320" cy="2848320"/>
            </a:xfrm>
            <a:custGeom>
              <a:avLst/>
              <a:gdLst/>
              <a:ah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62" name="Group 23"/>
          <p:cNvGrpSpPr/>
          <p:nvPr/>
        </p:nvGrpSpPr>
        <p:grpSpPr>
          <a:xfrm>
            <a:off x="7674480" y="3851280"/>
            <a:ext cx="2934720" cy="2848320"/>
            <a:chOff x="7674480" y="3851280"/>
            <a:chExt cx="2934720" cy="2848320"/>
          </a:xfrm>
        </p:grpSpPr>
        <p:sp>
          <p:nvSpPr>
            <p:cNvPr id="163" name="CustomShape 24"/>
            <p:cNvSpPr/>
            <p:nvPr/>
          </p:nvSpPr>
          <p:spPr>
            <a:xfrm>
              <a:off x="7674480" y="3875040"/>
              <a:ext cx="2934720" cy="2800800"/>
            </a:xfrm>
            <a:custGeom>
              <a:avLst/>
              <a:gdLst/>
              <a:ah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 rotWithShape="0">
              <a:blip r:embed="rId4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4" name="CustomShape 25"/>
            <p:cNvSpPr/>
            <p:nvPr/>
          </p:nvSpPr>
          <p:spPr>
            <a:xfrm>
              <a:off x="7717680" y="3851280"/>
              <a:ext cx="2848320" cy="2848320"/>
            </a:xfrm>
            <a:custGeom>
              <a:avLst/>
              <a:gdLst/>
              <a:ah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65" name="Group 26"/>
          <p:cNvGrpSpPr/>
          <p:nvPr/>
        </p:nvGrpSpPr>
        <p:grpSpPr>
          <a:xfrm>
            <a:off x="11240640" y="3851280"/>
            <a:ext cx="2934720" cy="2848320"/>
            <a:chOff x="11240640" y="3851280"/>
            <a:chExt cx="2934720" cy="2848320"/>
          </a:xfrm>
        </p:grpSpPr>
        <p:sp>
          <p:nvSpPr>
            <p:cNvPr id="166" name="CustomShape 27"/>
            <p:cNvSpPr/>
            <p:nvPr/>
          </p:nvSpPr>
          <p:spPr>
            <a:xfrm>
              <a:off x="11240640" y="3875040"/>
              <a:ext cx="2934720" cy="2800800"/>
            </a:xfrm>
            <a:custGeom>
              <a:avLst/>
              <a:gdLst/>
              <a:ah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 rotWithShape="0">
              <a:blip r:embed="rId5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7" name="CustomShape 28"/>
            <p:cNvSpPr/>
            <p:nvPr/>
          </p:nvSpPr>
          <p:spPr>
            <a:xfrm>
              <a:off x="11283480" y="3851280"/>
              <a:ext cx="2848320" cy="2848320"/>
            </a:xfrm>
            <a:custGeom>
              <a:avLst/>
              <a:gdLst/>
              <a:ah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68" name="Group 29"/>
          <p:cNvGrpSpPr/>
          <p:nvPr/>
        </p:nvGrpSpPr>
        <p:grpSpPr>
          <a:xfrm>
            <a:off x="14806440" y="3851280"/>
            <a:ext cx="2934720" cy="2848320"/>
            <a:chOff x="14806440" y="3851280"/>
            <a:chExt cx="2934720" cy="2848320"/>
          </a:xfrm>
        </p:grpSpPr>
        <p:sp>
          <p:nvSpPr>
            <p:cNvPr id="169" name="CustomShape 30"/>
            <p:cNvSpPr/>
            <p:nvPr/>
          </p:nvSpPr>
          <p:spPr>
            <a:xfrm>
              <a:off x="14806440" y="3875040"/>
              <a:ext cx="2934720" cy="2800800"/>
            </a:xfrm>
            <a:custGeom>
              <a:avLst/>
              <a:gdLst/>
              <a:ah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 rotWithShape="0">
              <a:blip r:embed="rId6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0" name="CustomShape 31"/>
            <p:cNvSpPr/>
            <p:nvPr/>
          </p:nvSpPr>
          <p:spPr>
            <a:xfrm>
              <a:off x="14849640" y="3851280"/>
              <a:ext cx="2848320" cy="2848320"/>
            </a:xfrm>
            <a:custGeom>
              <a:avLst/>
              <a:gdLst/>
              <a:ah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71" name="CustomShape 32"/>
          <p:cNvSpPr/>
          <p:nvPr/>
        </p:nvSpPr>
        <p:spPr>
          <a:xfrm>
            <a:off x="1038960" y="517680"/>
            <a:ext cx="3099960" cy="21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1681"/>
              </a:lnSpc>
              <a:buNone/>
            </a:pPr>
            <a:r>
              <a:rPr b="0" lang="en-US" sz="1200" spc="-1" strike="noStrike">
                <a:solidFill>
                  <a:srgbClr val="1f2020"/>
                </a:solidFill>
                <a:latin typeface="Open Sans"/>
                <a:ea typeface="Open Sans"/>
              </a:rPr>
              <a:t>Agente 01 - Logística de Transportes</a:t>
            </a:r>
            <a:endParaRPr b="0" lang="pt-BR" sz="1200" spc="-1" strike="noStrike">
              <a:latin typeface="Arial"/>
            </a:endParaRPr>
          </a:p>
        </p:txBody>
      </p:sp>
      <p:sp>
        <p:nvSpPr>
          <p:cNvPr id="172" name="CustomShape 33"/>
          <p:cNvSpPr/>
          <p:nvPr/>
        </p:nvSpPr>
        <p:spPr>
          <a:xfrm>
            <a:off x="645840" y="6908400"/>
            <a:ext cx="2734200" cy="745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1959"/>
              </a:lnSpc>
              <a:buNone/>
            </a:pPr>
            <a:r>
              <a:rPr b="1" lang="en-US" sz="1400" spc="-1" strike="noStrike">
                <a:solidFill>
                  <a:srgbClr val="ffffff"/>
                </a:solidFill>
                <a:latin typeface="Open Sans Bold"/>
                <a:ea typeface="Open Sans Bold"/>
              </a:rPr>
              <a:t>Transportadoras (pequeno, médio e grande porte).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173" name="CustomShape 34"/>
          <p:cNvSpPr/>
          <p:nvPr/>
        </p:nvSpPr>
        <p:spPr>
          <a:xfrm>
            <a:off x="4212000" y="7014600"/>
            <a:ext cx="2734200" cy="248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1959"/>
              </a:lnSpc>
              <a:buNone/>
            </a:pPr>
            <a:r>
              <a:rPr b="1" lang="en-US" sz="1400" spc="-1" strike="noStrike">
                <a:solidFill>
                  <a:srgbClr val="ffffff"/>
                </a:solidFill>
                <a:latin typeface="Open Sans Bold"/>
                <a:ea typeface="Open Sans Bold"/>
              </a:rPr>
              <a:t>Operadores logísticos.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174" name="CustomShape 35"/>
          <p:cNvSpPr/>
          <p:nvPr/>
        </p:nvSpPr>
        <p:spPr>
          <a:xfrm>
            <a:off x="7776360" y="7032240"/>
            <a:ext cx="2734200" cy="497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1959"/>
              </a:lnSpc>
              <a:buNone/>
            </a:pPr>
            <a:r>
              <a:rPr b="1" lang="en-US" sz="1400" spc="-1" strike="noStrike">
                <a:solidFill>
                  <a:srgbClr val="ffffff"/>
                </a:solidFill>
                <a:latin typeface="Open Sans Bold"/>
                <a:ea typeface="Open Sans Bold"/>
              </a:rPr>
              <a:t>Empresas com frota própria.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175" name="CustomShape 36"/>
          <p:cNvSpPr/>
          <p:nvPr/>
        </p:nvSpPr>
        <p:spPr>
          <a:xfrm>
            <a:off x="11536560" y="6996600"/>
            <a:ext cx="2734200" cy="497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1959"/>
              </a:lnSpc>
              <a:buNone/>
            </a:pPr>
            <a:r>
              <a:rPr b="1" lang="en-US" sz="1400" spc="-1" strike="noStrike">
                <a:solidFill>
                  <a:srgbClr val="ffffff"/>
                </a:solidFill>
                <a:latin typeface="Open Sans Bold"/>
                <a:ea typeface="Open Sans Bold"/>
              </a:rPr>
              <a:t>Motoristas profissionais com MDF-e.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176" name="CustomShape 37"/>
          <p:cNvSpPr/>
          <p:nvPr/>
        </p:nvSpPr>
        <p:spPr>
          <a:xfrm>
            <a:off x="5579640" y="2193840"/>
            <a:ext cx="7127280" cy="711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5601"/>
              </a:lnSpc>
              <a:buNone/>
            </a:pPr>
            <a:r>
              <a:rPr b="1" lang="en-US" sz="5000" spc="-1" strike="noStrike">
                <a:solidFill>
                  <a:srgbClr val="1f2020"/>
                </a:solidFill>
                <a:latin typeface="Montserrat Bold"/>
                <a:ea typeface="Montserrat Bold"/>
              </a:rPr>
              <a:t>Público-Alvo</a:t>
            </a:r>
            <a:endParaRPr b="0" lang="pt-BR" sz="5000" spc="-1" strike="noStrike">
              <a:latin typeface="Arial"/>
            </a:endParaRPr>
          </a:p>
        </p:txBody>
      </p:sp>
      <p:sp>
        <p:nvSpPr>
          <p:cNvPr id="177" name="CustomShape 38"/>
          <p:cNvSpPr/>
          <p:nvPr/>
        </p:nvSpPr>
        <p:spPr>
          <a:xfrm>
            <a:off x="15100920" y="6996600"/>
            <a:ext cx="2734200" cy="497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1959"/>
              </a:lnSpc>
              <a:buNone/>
            </a:pPr>
            <a:r>
              <a:rPr b="1" lang="en-US" sz="1400" spc="-1" strike="noStrike">
                <a:solidFill>
                  <a:srgbClr val="ffffff"/>
                </a:solidFill>
                <a:latin typeface="Open Sans Bold"/>
                <a:ea typeface="Open Sans Bold"/>
              </a:rPr>
              <a:t>Gestores de logística e frota.</a:t>
            </a:r>
            <a:endParaRPr b="0" lang="pt-BR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" name="Group 1"/>
          <p:cNvGrpSpPr/>
          <p:nvPr/>
        </p:nvGrpSpPr>
        <p:grpSpPr>
          <a:xfrm>
            <a:off x="17775720" y="8233560"/>
            <a:ext cx="1023480" cy="1023480"/>
            <a:chOff x="17775720" y="8233560"/>
            <a:chExt cx="1023480" cy="1023480"/>
          </a:xfrm>
        </p:grpSpPr>
        <p:sp>
          <p:nvSpPr>
            <p:cNvPr id="179" name="CustomShape 2"/>
            <p:cNvSpPr/>
            <p:nvPr/>
          </p:nvSpPr>
          <p:spPr>
            <a:xfrm>
              <a:off x="17775720" y="8233560"/>
              <a:ext cx="1023480" cy="1023480"/>
            </a:xfrm>
            <a:custGeom>
              <a:avLst/>
              <a:gdLst/>
              <a:ah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7fa4a4"/>
                </a:gs>
                <a:gs pos="100000">
                  <a:srgbClr val="305a72"/>
                </a:gs>
              </a:gsLst>
              <a:lin ang="27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0" name="CustomShape 3"/>
            <p:cNvSpPr/>
            <p:nvPr/>
          </p:nvSpPr>
          <p:spPr>
            <a:xfrm>
              <a:off x="17871480" y="8281440"/>
              <a:ext cx="831240" cy="8794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81" name="Group 4"/>
          <p:cNvGrpSpPr/>
          <p:nvPr/>
        </p:nvGrpSpPr>
        <p:grpSpPr>
          <a:xfrm>
            <a:off x="17096760" y="557280"/>
            <a:ext cx="136080" cy="136080"/>
            <a:chOff x="17096760" y="557280"/>
            <a:chExt cx="136080" cy="136080"/>
          </a:xfrm>
        </p:grpSpPr>
        <p:sp>
          <p:nvSpPr>
            <p:cNvPr id="182" name="CustomShape 5"/>
            <p:cNvSpPr/>
            <p:nvPr/>
          </p:nvSpPr>
          <p:spPr>
            <a:xfrm>
              <a:off x="17096760" y="557280"/>
              <a:ext cx="136080" cy="136080"/>
            </a:xfrm>
            <a:custGeom>
              <a:avLst/>
              <a:gdLst/>
              <a:ah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7fa4a4"/>
                </a:gs>
                <a:gs pos="100000">
                  <a:srgbClr val="305a72"/>
                </a:gs>
              </a:gsLst>
              <a:lin ang="27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3" name="CustomShape 6"/>
            <p:cNvSpPr/>
            <p:nvPr/>
          </p:nvSpPr>
          <p:spPr>
            <a:xfrm>
              <a:off x="17109720" y="562320"/>
              <a:ext cx="110520" cy="1184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84" name="Group 7"/>
          <p:cNvGrpSpPr/>
          <p:nvPr/>
        </p:nvGrpSpPr>
        <p:grpSpPr>
          <a:xfrm>
            <a:off x="17353080" y="557280"/>
            <a:ext cx="136080" cy="136080"/>
            <a:chOff x="17353080" y="557280"/>
            <a:chExt cx="136080" cy="136080"/>
          </a:xfrm>
        </p:grpSpPr>
        <p:sp>
          <p:nvSpPr>
            <p:cNvPr id="185" name="CustomShape 8"/>
            <p:cNvSpPr/>
            <p:nvPr/>
          </p:nvSpPr>
          <p:spPr>
            <a:xfrm>
              <a:off x="17353080" y="557280"/>
              <a:ext cx="136080" cy="136080"/>
            </a:xfrm>
            <a:custGeom>
              <a:avLst/>
              <a:gdLst/>
              <a:ah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7fa4a4"/>
                </a:gs>
                <a:gs pos="100000">
                  <a:srgbClr val="305a72"/>
                </a:gs>
              </a:gsLst>
              <a:lin ang="27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6" name="CustomShape 9"/>
            <p:cNvSpPr/>
            <p:nvPr/>
          </p:nvSpPr>
          <p:spPr>
            <a:xfrm>
              <a:off x="17366040" y="562320"/>
              <a:ext cx="110520" cy="1184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87" name="Group 10"/>
          <p:cNvGrpSpPr/>
          <p:nvPr/>
        </p:nvGrpSpPr>
        <p:grpSpPr>
          <a:xfrm>
            <a:off x="17605080" y="557280"/>
            <a:ext cx="136080" cy="136080"/>
            <a:chOff x="17605080" y="557280"/>
            <a:chExt cx="136080" cy="136080"/>
          </a:xfrm>
        </p:grpSpPr>
        <p:sp>
          <p:nvSpPr>
            <p:cNvPr id="188" name="CustomShape 11"/>
            <p:cNvSpPr/>
            <p:nvPr/>
          </p:nvSpPr>
          <p:spPr>
            <a:xfrm>
              <a:off x="17605080" y="557280"/>
              <a:ext cx="136080" cy="136080"/>
            </a:xfrm>
            <a:custGeom>
              <a:avLst/>
              <a:gdLst/>
              <a:ah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7fa4a4"/>
                </a:gs>
                <a:gs pos="100000">
                  <a:srgbClr val="305a72"/>
                </a:gs>
              </a:gsLst>
              <a:lin ang="27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9" name="CustomShape 12"/>
            <p:cNvSpPr/>
            <p:nvPr/>
          </p:nvSpPr>
          <p:spPr>
            <a:xfrm>
              <a:off x="17618040" y="562320"/>
              <a:ext cx="110520" cy="1184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90" name="Group 13"/>
          <p:cNvGrpSpPr/>
          <p:nvPr/>
        </p:nvGrpSpPr>
        <p:grpSpPr>
          <a:xfrm>
            <a:off x="0" y="-180720"/>
            <a:ext cx="7245000" cy="10466280"/>
            <a:chOff x="0" y="-180720"/>
            <a:chExt cx="7245000" cy="10466280"/>
          </a:xfrm>
        </p:grpSpPr>
        <p:sp>
          <p:nvSpPr>
            <p:cNvPr id="191" name="CustomShape 14"/>
            <p:cNvSpPr/>
            <p:nvPr/>
          </p:nvSpPr>
          <p:spPr>
            <a:xfrm>
              <a:off x="0" y="0"/>
              <a:ext cx="7245000" cy="10285560"/>
            </a:xfrm>
            <a:custGeom>
              <a:avLst/>
              <a:gdLst/>
              <a:ahLst/>
              <a:rect l="l" t="t" r="r" b="b"/>
              <a:pathLst>
                <a:path w="1908557" h="2709333">
                  <a:moveTo>
                    <a:pt x="0" y="0"/>
                  </a:moveTo>
                  <a:lnTo>
                    <a:pt x="1908557" y="0"/>
                  </a:lnTo>
                  <a:lnTo>
                    <a:pt x="1908557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0">
              <a:gsLst>
                <a:gs pos="0">
                  <a:srgbClr val="7fa4a4"/>
                </a:gs>
                <a:gs pos="100000">
                  <a:srgbClr val="305a72"/>
                </a:gs>
              </a:gsLst>
              <a:lin ang="27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2" name="CustomShape 15"/>
            <p:cNvSpPr/>
            <p:nvPr/>
          </p:nvSpPr>
          <p:spPr>
            <a:xfrm>
              <a:off x="0" y="-180720"/>
              <a:ext cx="7245000" cy="10466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93" name="CustomShape 16"/>
          <p:cNvSpPr/>
          <p:nvPr/>
        </p:nvSpPr>
        <p:spPr>
          <a:xfrm>
            <a:off x="599040" y="458280"/>
            <a:ext cx="324720" cy="334440"/>
          </a:xfrm>
          <a:custGeom>
            <a:avLst/>
            <a:gdLst/>
            <a:ahLst/>
            <a:rect l="l" t="t" r="r" b="b"/>
            <a:pathLst>
              <a:path w="326225" h="336000">
                <a:moveTo>
                  <a:pt x="0" y="0"/>
                </a:moveTo>
                <a:lnTo>
                  <a:pt x="326225" y="0"/>
                </a:lnTo>
                <a:lnTo>
                  <a:pt x="326225" y="336000"/>
                </a:lnTo>
                <a:lnTo>
                  <a:pt x="0" y="3360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4" name="CustomShape 17"/>
          <p:cNvSpPr/>
          <p:nvPr/>
        </p:nvSpPr>
        <p:spPr>
          <a:xfrm>
            <a:off x="1038960" y="517680"/>
            <a:ext cx="3099960" cy="21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1681"/>
              </a:lnSpc>
              <a:buNone/>
            </a:pPr>
            <a:r>
              <a:rPr b="0" lang="en-US" sz="1200" spc="-1" strike="noStrike">
                <a:solidFill>
                  <a:srgbClr val="ffffff"/>
                </a:solidFill>
                <a:latin typeface="Open Sans"/>
                <a:ea typeface="Open Sans"/>
              </a:rPr>
              <a:t>Agente 01 - Logística de Transportes</a:t>
            </a:r>
            <a:endParaRPr b="0" lang="pt-BR" sz="1200" spc="-1" strike="noStrike">
              <a:latin typeface="Arial"/>
            </a:endParaRPr>
          </a:p>
        </p:txBody>
      </p:sp>
      <p:grpSp>
        <p:nvGrpSpPr>
          <p:cNvPr id="195" name="Group 18"/>
          <p:cNvGrpSpPr/>
          <p:nvPr/>
        </p:nvGrpSpPr>
        <p:grpSpPr>
          <a:xfrm>
            <a:off x="-698040" y="1676880"/>
            <a:ext cx="5157720" cy="6931800"/>
            <a:chOff x="-698040" y="1676880"/>
            <a:chExt cx="5157720" cy="6931800"/>
          </a:xfrm>
        </p:grpSpPr>
        <p:sp>
          <p:nvSpPr>
            <p:cNvPr id="196" name="CustomShape 19"/>
            <p:cNvSpPr/>
            <p:nvPr/>
          </p:nvSpPr>
          <p:spPr>
            <a:xfrm>
              <a:off x="-653040" y="1721520"/>
              <a:ext cx="5068440" cy="6840720"/>
            </a:xfrm>
            <a:custGeom>
              <a:avLst/>
              <a:gdLst/>
              <a:ahLst/>
              <a:rect l="l" t="t" r="r" b="b"/>
              <a:pathLst>
                <a:path w="3600450" h="4859020">
                  <a:moveTo>
                    <a:pt x="3600450" y="4499610"/>
                  </a:moveTo>
                  <a:cubicBezTo>
                    <a:pt x="3600450" y="4699000"/>
                    <a:pt x="3439160" y="4859020"/>
                    <a:pt x="3241040" y="4859020"/>
                  </a:cubicBezTo>
                  <a:lnTo>
                    <a:pt x="359410" y="4859020"/>
                  </a:lnTo>
                  <a:cubicBezTo>
                    <a:pt x="160020" y="4859020"/>
                    <a:pt x="0" y="4697730"/>
                    <a:pt x="0" y="4499610"/>
                  </a:cubicBezTo>
                  <a:lnTo>
                    <a:pt x="0" y="359410"/>
                  </a:lnTo>
                  <a:cubicBezTo>
                    <a:pt x="0" y="160020"/>
                    <a:pt x="161290" y="0"/>
                    <a:pt x="359410" y="0"/>
                  </a:cubicBezTo>
                  <a:lnTo>
                    <a:pt x="3239770" y="0"/>
                  </a:lnTo>
                  <a:cubicBezTo>
                    <a:pt x="3439160" y="0"/>
                    <a:pt x="3599180" y="161290"/>
                    <a:pt x="3599180" y="359410"/>
                  </a:cubicBezTo>
                  <a:lnTo>
                    <a:pt x="3600450" y="449961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7" name="CustomShape 20"/>
            <p:cNvSpPr/>
            <p:nvPr/>
          </p:nvSpPr>
          <p:spPr>
            <a:xfrm>
              <a:off x="-698040" y="1676880"/>
              <a:ext cx="5157720" cy="6931800"/>
            </a:xfrm>
            <a:custGeom>
              <a:avLst/>
              <a:gdLst/>
              <a:ahLst/>
              <a:rect l="l" t="t" r="r" b="b"/>
              <a:pathLst>
                <a:path w="3663950" h="4923790">
                  <a:moveTo>
                    <a:pt x="3271520" y="4923790"/>
                  </a:moveTo>
                  <a:lnTo>
                    <a:pt x="391160" y="4923790"/>
                  </a:lnTo>
                  <a:cubicBezTo>
                    <a:pt x="175260" y="4923790"/>
                    <a:pt x="0" y="4748530"/>
                    <a:pt x="0" y="4532630"/>
                  </a:cubicBezTo>
                  <a:lnTo>
                    <a:pt x="0" y="392430"/>
                  </a:lnTo>
                  <a:cubicBezTo>
                    <a:pt x="0" y="175260"/>
                    <a:pt x="175260" y="0"/>
                    <a:pt x="391160" y="0"/>
                  </a:cubicBezTo>
                  <a:lnTo>
                    <a:pt x="3271520" y="0"/>
                  </a:lnTo>
                  <a:cubicBezTo>
                    <a:pt x="3487420" y="0"/>
                    <a:pt x="3662680" y="175260"/>
                    <a:pt x="3662680" y="391160"/>
                  </a:cubicBezTo>
                  <a:lnTo>
                    <a:pt x="3662680" y="4531360"/>
                  </a:lnTo>
                  <a:cubicBezTo>
                    <a:pt x="3663950" y="4747260"/>
                    <a:pt x="3487420" y="4923790"/>
                    <a:pt x="3271520" y="4923790"/>
                  </a:cubicBezTo>
                  <a:close/>
                  <a:moveTo>
                    <a:pt x="391160" y="63500"/>
                  </a:moveTo>
                  <a:cubicBezTo>
                    <a:pt x="210820" y="63500"/>
                    <a:pt x="63500" y="210820"/>
                    <a:pt x="63500" y="391160"/>
                  </a:cubicBezTo>
                  <a:lnTo>
                    <a:pt x="63500" y="4531360"/>
                  </a:lnTo>
                  <a:cubicBezTo>
                    <a:pt x="63500" y="4712970"/>
                    <a:pt x="210820" y="4859020"/>
                    <a:pt x="391160" y="4859020"/>
                  </a:cubicBezTo>
                  <a:lnTo>
                    <a:pt x="3271520" y="4859020"/>
                  </a:lnTo>
                  <a:cubicBezTo>
                    <a:pt x="3453130" y="4859020"/>
                    <a:pt x="3599180" y="4711700"/>
                    <a:pt x="3599180" y="4531360"/>
                  </a:cubicBezTo>
                  <a:lnTo>
                    <a:pt x="3599180" y="391160"/>
                  </a:lnTo>
                  <a:cubicBezTo>
                    <a:pt x="3599180" y="209550"/>
                    <a:pt x="3451860" y="63500"/>
                    <a:pt x="3271520" y="63500"/>
                  </a:cubicBezTo>
                  <a:lnTo>
                    <a:pt x="391160" y="6350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98" name="Group 21"/>
          <p:cNvGrpSpPr/>
          <p:nvPr/>
        </p:nvGrpSpPr>
        <p:grpSpPr>
          <a:xfrm>
            <a:off x="4667040" y="1676880"/>
            <a:ext cx="5157720" cy="6931800"/>
            <a:chOff x="4667040" y="1676880"/>
            <a:chExt cx="5157720" cy="6931800"/>
          </a:xfrm>
        </p:grpSpPr>
        <p:sp>
          <p:nvSpPr>
            <p:cNvPr id="199" name="CustomShape 22"/>
            <p:cNvSpPr/>
            <p:nvPr/>
          </p:nvSpPr>
          <p:spPr>
            <a:xfrm>
              <a:off x="4711680" y="1721520"/>
              <a:ext cx="5068440" cy="6840720"/>
            </a:xfrm>
            <a:custGeom>
              <a:avLst/>
              <a:gdLst/>
              <a:ahLst/>
              <a:rect l="l" t="t" r="r" b="b"/>
              <a:pathLst>
                <a:path w="3600450" h="4859020">
                  <a:moveTo>
                    <a:pt x="3600450" y="4499610"/>
                  </a:moveTo>
                  <a:cubicBezTo>
                    <a:pt x="3600450" y="4699000"/>
                    <a:pt x="3439160" y="4859020"/>
                    <a:pt x="3241040" y="4859020"/>
                  </a:cubicBezTo>
                  <a:lnTo>
                    <a:pt x="359410" y="4859020"/>
                  </a:lnTo>
                  <a:cubicBezTo>
                    <a:pt x="160020" y="4859020"/>
                    <a:pt x="0" y="4697730"/>
                    <a:pt x="0" y="4499610"/>
                  </a:cubicBezTo>
                  <a:lnTo>
                    <a:pt x="0" y="359410"/>
                  </a:lnTo>
                  <a:cubicBezTo>
                    <a:pt x="0" y="160020"/>
                    <a:pt x="161290" y="0"/>
                    <a:pt x="359410" y="0"/>
                  </a:cubicBezTo>
                  <a:lnTo>
                    <a:pt x="3239770" y="0"/>
                  </a:lnTo>
                  <a:cubicBezTo>
                    <a:pt x="3439160" y="0"/>
                    <a:pt x="3599180" y="161290"/>
                    <a:pt x="3599180" y="359410"/>
                  </a:cubicBezTo>
                  <a:lnTo>
                    <a:pt x="3600450" y="4499610"/>
                  </a:lnTo>
                  <a:close/>
                </a:path>
              </a:pathLst>
            </a:custGeom>
            <a:blipFill rotWithShape="0">
              <a:blip r:embed="rId3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0" name="CustomShape 23"/>
            <p:cNvSpPr/>
            <p:nvPr/>
          </p:nvSpPr>
          <p:spPr>
            <a:xfrm>
              <a:off x="4667040" y="1676880"/>
              <a:ext cx="5157720" cy="6931800"/>
            </a:xfrm>
            <a:custGeom>
              <a:avLst/>
              <a:gdLst/>
              <a:ahLst/>
              <a:rect l="l" t="t" r="r" b="b"/>
              <a:pathLst>
                <a:path w="3663950" h="4923790">
                  <a:moveTo>
                    <a:pt x="3271520" y="4923790"/>
                  </a:moveTo>
                  <a:lnTo>
                    <a:pt x="391160" y="4923790"/>
                  </a:lnTo>
                  <a:cubicBezTo>
                    <a:pt x="175260" y="4923790"/>
                    <a:pt x="0" y="4748530"/>
                    <a:pt x="0" y="4532630"/>
                  </a:cubicBezTo>
                  <a:lnTo>
                    <a:pt x="0" y="392430"/>
                  </a:lnTo>
                  <a:cubicBezTo>
                    <a:pt x="0" y="175260"/>
                    <a:pt x="175260" y="0"/>
                    <a:pt x="391160" y="0"/>
                  </a:cubicBezTo>
                  <a:lnTo>
                    <a:pt x="3271520" y="0"/>
                  </a:lnTo>
                  <a:cubicBezTo>
                    <a:pt x="3487420" y="0"/>
                    <a:pt x="3662680" y="175260"/>
                    <a:pt x="3662680" y="391160"/>
                  </a:cubicBezTo>
                  <a:lnTo>
                    <a:pt x="3662680" y="4531360"/>
                  </a:lnTo>
                  <a:cubicBezTo>
                    <a:pt x="3663950" y="4747260"/>
                    <a:pt x="3487420" y="4923790"/>
                    <a:pt x="3271520" y="4923790"/>
                  </a:cubicBezTo>
                  <a:close/>
                  <a:moveTo>
                    <a:pt x="391160" y="63500"/>
                  </a:moveTo>
                  <a:cubicBezTo>
                    <a:pt x="210820" y="63500"/>
                    <a:pt x="63500" y="210820"/>
                    <a:pt x="63500" y="391160"/>
                  </a:cubicBezTo>
                  <a:lnTo>
                    <a:pt x="63500" y="4531360"/>
                  </a:lnTo>
                  <a:cubicBezTo>
                    <a:pt x="63500" y="4712970"/>
                    <a:pt x="210820" y="4859020"/>
                    <a:pt x="391160" y="4859020"/>
                  </a:cubicBezTo>
                  <a:lnTo>
                    <a:pt x="3271520" y="4859020"/>
                  </a:lnTo>
                  <a:cubicBezTo>
                    <a:pt x="3453130" y="4859020"/>
                    <a:pt x="3599180" y="4711700"/>
                    <a:pt x="3599180" y="4531360"/>
                  </a:cubicBezTo>
                  <a:lnTo>
                    <a:pt x="3599180" y="391160"/>
                  </a:lnTo>
                  <a:cubicBezTo>
                    <a:pt x="3599180" y="209550"/>
                    <a:pt x="3451860" y="63500"/>
                    <a:pt x="3271520" y="63500"/>
                  </a:cubicBezTo>
                  <a:lnTo>
                    <a:pt x="391160" y="6350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01" name="CustomShape 24"/>
          <p:cNvSpPr/>
          <p:nvPr/>
        </p:nvSpPr>
        <p:spPr>
          <a:xfrm>
            <a:off x="11142720" y="2165040"/>
            <a:ext cx="4246560" cy="397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3135"/>
              </a:lnSpc>
              <a:buNone/>
            </a:pPr>
            <a:r>
              <a:rPr b="1" lang="en-US" sz="2800" spc="-1" strike="noStrike">
                <a:solidFill>
                  <a:srgbClr val="1f2020"/>
                </a:solidFill>
                <a:latin typeface="Montserrat Bold"/>
                <a:ea typeface="Montserrat Bold"/>
              </a:rPr>
              <a:t>Benefícios:</a:t>
            </a:r>
            <a:endParaRPr b="0" lang="pt-BR" sz="2800" spc="-1" strike="noStrike">
              <a:latin typeface="Arial"/>
            </a:endParaRPr>
          </a:p>
        </p:txBody>
      </p:sp>
      <p:grpSp>
        <p:nvGrpSpPr>
          <p:cNvPr id="202" name="Group 25"/>
          <p:cNvGrpSpPr/>
          <p:nvPr/>
        </p:nvGrpSpPr>
        <p:grpSpPr>
          <a:xfrm>
            <a:off x="11142720" y="2923200"/>
            <a:ext cx="676440" cy="676440"/>
            <a:chOff x="11142720" y="2923200"/>
            <a:chExt cx="676440" cy="676440"/>
          </a:xfrm>
        </p:grpSpPr>
        <p:sp>
          <p:nvSpPr>
            <p:cNvPr id="203" name="CustomShape 26"/>
            <p:cNvSpPr/>
            <p:nvPr/>
          </p:nvSpPr>
          <p:spPr>
            <a:xfrm>
              <a:off x="11142720" y="2923200"/>
              <a:ext cx="676440" cy="676440"/>
            </a:xfrm>
            <a:custGeom>
              <a:avLst/>
              <a:gdLst/>
              <a:ah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7fa4a4"/>
                </a:gs>
                <a:gs pos="100000">
                  <a:srgbClr val="305a72"/>
                </a:gs>
              </a:gsLst>
              <a:lin ang="27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4" name="CustomShape 27"/>
            <p:cNvSpPr/>
            <p:nvPr/>
          </p:nvSpPr>
          <p:spPr>
            <a:xfrm>
              <a:off x="11206080" y="2946960"/>
              <a:ext cx="549360" cy="588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05" name="CustomShape 28"/>
          <p:cNvSpPr/>
          <p:nvPr/>
        </p:nvSpPr>
        <p:spPr>
          <a:xfrm>
            <a:off x="12029760" y="2941920"/>
            <a:ext cx="4495680" cy="63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2520"/>
              </a:lnSpc>
              <a:buNone/>
            </a:pPr>
            <a:r>
              <a:rPr b="0" lang="en-US" sz="1800" spc="-1" strike="noStrike">
                <a:solidFill>
                  <a:srgbClr val="1f2020"/>
                </a:solidFill>
                <a:latin typeface="Open Sans"/>
                <a:ea typeface="Open Sans"/>
              </a:rPr>
              <a:t>Economia operacional com rotas otimizadas.</a:t>
            </a:r>
            <a:endParaRPr b="0" lang="pt-BR" sz="1800" spc="-1" strike="noStrike">
              <a:latin typeface="Arial"/>
            </a:endParaRPr>
          </a:p>
        </p:txBody>
      </p:sp>
      <p:grpSp>
        <p:nvGrpSpPr>
          <p:cNvPr id="206" name="Group 29"/>
          <p:cNvGrpSpPr/>
          <p:nvPr/>
        </p:nvGrpSpPr>
        <p:grpSpPr>
          <a:xfrm>
            <a:off x="11142720" y="4020120"/>
            <a:ext cx="676440" cy="676440"/>
            <a:chOff x="11142720" y="4020120"/>
            <a:chExt cx="676440" cy="676440"/>
          </a:xfrm>
        </p:grpSpPr>
        <p:sp>
          <p:nvSpPr>
            <p:cNvPr id="207" name="CustomShape 30"/>
            <p:cNvSpPr/>
            <p:nvPr/>
          </p:nvSpPr>
          <p:spPr>
            <a:xfrm>
              <a:off x="11142720" y="4020120"/>
              <a:ext cx="676440" cy="676440"/>
            </a:xfrm>
            <a:custGeom>
              <a:avLst/>
              <a:gdLst/>
              <a:ah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7fa4a4"/>
                </a:gs>
                <a:gs pos="100000">
                  <a:srgbClr val="305a72"/>
                </a:gs>
              </a:gsLst>
              <a:lin ang="27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8" name="CustomShape 31"/>
            <p:cNvSpPr/>
            <p:nvPr/>
          </p:nvSpPr>
          <p:spPr>
            <a:xfrm>
              <a:off x="11206080" y="4043880"/>
              <a:ext cx="549360" cy="588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09" name="CustomShape 32"/>
          <p:cNvSpPr/>
          <p:nvPr/>
        </p:nvSpPr>
        <p:spPr>
          <a:xfrm>
            <a:off x="12029760" y="4038840"/>
            <a:ext cx="4495680" cy="63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2520"/>
              </a:lnSpc>
              <a:buNone/>
            </a:pPr>
            <a:r>
              <a:rPr b="0" lang="en-US" sz="1800" spc="-1" strike="noStrike">
                <a:solidFill>
                  <a:srgbClr val="1f2020"/>
                </a:solidFill>
                <a:latin typeface="Open Sans"/>
                <a:ea typeface="Open Sans"/>
              </a:rPr>
              <a:t>Redução de erros fiscais com extração automatizada.</a:t>
            </a:r>
            <a:endParaRPr b="0" lang="pt-BR" sz="1800" spc="-1" strike="noStrike">
              <a:latin typeface="Arial"/>
            </a:endParaRPr>
          </a:p>
        </p:txBody>
      </p:sp>
      <p:grpSp>
        <p:nvGrpSpPr>
          <p:cNvPr id="210" name="Group 33"/>
          <p:cNvGrpSpPr/>
          <p:nvPr/>
        </p:nvGrpSpPr>
        <p:grpSpPr>
          <a:xfrm>
            <a:off x="11142720" y="5117040"/>
            <a:ext cx="676440" cy="676440"/>
            <a:chOff x="11142720" y="5117040"/>
            <a:chExt cx="676440" cy="676440"/>
          </a:xfrm>
        </p:grpSpPr>
        <p:sp>
          <p:nvSpPr>
            <p:cNvPr id="211" name="CustomShape 34"/>
            <p:cNvSpPr/>
            <p:nvPr/>
          </p:nvSpPr>
          <p:spPr>
            <a:xfrm>
              <a:off x="11142720" y="5117040"/>
              <a:ext cx="676440" cy="676440"/>
            </a:xfrm>
            <a:custGeom>
              <a:avLst/>
              <a:gdLst/>
              <a:ah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7fa4a4"/>
                </a:gs>
                <a:gs pos="100000">
                  <a:srgbClr val="305a72"/>
                </a:gs>
              </a:gsLst>
              <a:lin ang="27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2" name="CustomShape 35"/>
            <p:cNvSpPr/>
            <p:nvPr/>
          </p:nvSpPr>
          <p:spPr>
            <a:xfrm>
              <a:off x="11206080" y="5140800"/>
              <a:ext cx="549360" cy="588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13" name="CustomShape 36"/>
          <p:cNvSpPr/>
          <p:nvPr/>
        </p:nvSpPr>
        <p:spPr>
          <a:xfrm>
            <a:off x="12029760" y="5135760"/>
            <a:ext cx="4495680" cy="63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2520"/>
              </a:lnSpc>
              <a:buNone/>
            </a:pPr>
            <a:r>
              <a:rPr b="0" lang="en-US" sz="1800" spc="-1" strike="noStrike">
                <a:solidFill>
                  <a:srgbClr val="1f2020"/>
                </a:solidFill>
                <a:latin typeface="Open Sans"/>
                <a:ea typeface="Open Sans"/>
              </a:rPr>
              <a:t>Ganho de produtividade com relatórios inteligentes.</a:t>
            </a:r>
            <a:endParaRPr b="0" lang="pt-BR" sz="1800" spc="-1" strike="noStrike">
              <a:latin typeface="Arial"/>
            </a:endParaRPr>
          </a:p>
        </p:txBody>
      </p:sp>
      <p:grpSp>
        <p:nvGrpSpPr>
          <p:cNvPr id="214" name="Group 37"/>
          <p:cNvGrpSpPr/>
          <p:nvPr/>
        </p:nvGrpSpPr>
        <p:grpSpPr>
          <a:xfrm>
            <a:off x="11142720" y="6261480"/>
            <a:ext cx="676440" cy="676440"/>
            <a:chOff x="11142720" y="6261480"/>
            <a:chExt cx="676440" cy="676440"/>
          </a:xfrm>
        </p:grpSpPr>
        <p:sp>
          <p:nvSpPr>
            <p:cNvPr id="215" name="CustomShape 38"/>
            <p:cNvSpPr/>
            <p:nvPr/>
          </p:nvSpPr>
          <p:spPr>
            <a:xfrm>
              <a:off x="11142720" y="6261480"/>
              <a:ext cx="676440" cy="676440"/>
            </a:xfrm>
            <a:custGeom>
              <a:avLst/>
              <a:gdLst/>
              <a:ah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7fa4a4"/>
                </a:gs>
                <a:gs pos="100000">
                  <a:srgbClr val="305a72"/>
                </a:gs>
              </a:gsLst>
              <a:lin ang="27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6" name="CustomShape 39"/>
            <p:cNvSpPr/>
            <p:nvPr/>
          </p:nvSpPr>
          <p:spPr>
            <a:xfrm>
              <a:off x="11206080" y="6285240"/>
              <a:ext cx="549360" cy="588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17" name="CustomShape 40"/>
          <p:cNvSpPr/>
          <p:nvPr/>
        </p:nvSpPr>
        <p:spPr>
          <a:xfrm>
            <a:off x="12029760" y="6280200"/>
            <a:ext cx="4495680" cy="63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2520"/>
              </a:lnSpc>
              <a:buNone/>
            </a:pPr>
            <a:r>
              <a:rPr b="0" lang="en-US" sz="1800" spc="-1" strike="noStrike">
                <a:solidFill>
                  <a:srgbClr val="1f2020"/>
                </a:solidFill>
                <a:latin typeface="Open Sans"/>
                <a:ea typeface="Open Sans"/>
              </a:rPr>
              <a:t>Aprimoramento estratégico com insights de desempenho.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8" name="Group 1"/>
          <p:cNvGrpSpPr/>
          <p:nvPr/>
        </p:nvGrpSpPr>
        <p:grpSpPr>
          <a:xfrm>
            <a:off x="17775720" y="8233560"/>
            <a:ext cx="1023480" cy="1023480"/>
            <a:chOff x="17775720" y="8233560"/>
            <a:chExt cx="1023480" cy="1023480"/>
          </a:xfrm>
        </p:grpSpPr>
        <p:sp>
          <p:nvSpPr>
            <p:cNvPr id="219" name="CustomShape 2"/>
            <p:cNvSpPr/>
            <p:nvPr/>
          </p:nvSpPr>
          <p:spPr>
            <a:xfrm>
              <a:off x="17775720" y="8233560"/>
              <a:ext cx="1023480" cy="1023480"/>
            </a:xfrm>
            <a:custGeom>
              <a:avLst/>
              <a:gdLst/>
              <a:ah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7fa4a4"/>
                </a:gs>
                <a:gs pos="100000">
                  <a:srgbClr val="305a72"/>
                </a:gs>
              </a:gsLst>
              <a:lin ang="27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0" name="CustomShape 3"/>
            <p:cNvSpPr/>
            <p:nvPr/>
          </p:nvSpPr>
          <p:spPr>
            <a:xfrm>
              <a:off x="17871480" y="8281440"/>
              <a:ext cx="831240" cy="8794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21" name="Group 4"/>
          <p:cNvGrpSpPr/>
          <p:nvPr/>
        </p:nvGrpSpPr>
        <p:grpSpPr>
          <a:xfrm>
            <a:off x="17096760" y="557280"/>
            <a:ext cx="136080" cy="136080"/>
            <a:chOff x="17096760" y="557280"/>
            <a:chExt cx="136080" cy="136080"/>
          </a:xfrm>
        </p:grpSpPr>
        <p:sp>
          <p:nvSpPr>
            <p:cNvPr id="222" name="CustomShape 5"/>
            <p:cNvSpPr/>
            <p:nvPr/>
          </p:nvSpPr>
          <p:spPr>
            <a:xfrm>
              <a:off x="17096760" y="557280"/>
              <a:ext cx="136080" cy="136080"/>
            </a:xfrm>
            <a:custGeom>
              <a:avLst/>
              <a:gdLst/>
              <a:ah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7fa4a4"/>
                </a:gs>
                <a:gs pos="100000">
                  <a:srgbClr val="305a72"/>
                </a:gs>
              </a:gsLst>
              <a:lin ang="27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3" name="CustomShape 6"/>
            <p:cNvSpPr/>
            <p:nvPr/>
          </p:nvSpPr>
          <p:spPr>
            <a:xfrm>
              <a:off x="17109720" y="562320"/>
              <a:ext cx="110520" cy="1184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24" name="Group 7"/>
          <p:cNvGrpSpPr/>
          <p:nvPr/>
        </p:nvGrpSpPr>
        <p:grpSpPr>
          <a:xfrm>
            <a:off x="17353080" y="557280"/>
            <a:ext cx="136080" cy="136080"/>
            <a:chOff x="17353080" y="557280"/>
            <a:chExt cx="136080" cy="136080"/>
          </a:xfrm>
        </p:grpSpPr>
        <p:sp>
          <p:nvSpPr>
            <p:cNvPr id="225" name="CustomShape 8"/>
            <p:cNvSpPr/>
            <p:nvPr/>
          </p:nvSpPr>
          <p:spPr>
            <a:xfrm>
              <a:off x="17353080" y="557280"/>
              <a:ext cx="136080" cy="136080"/>
            </a:xfrm>
            <a:custGeom>
              <a:avLst/>
              <a:gdLst/>
              <a:ah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7fa4a4"/>
                </a:gs>
                <a:gs pos="100000">
                  <a:srgbClr val="305a72"/>
                </a:gs>
              </a:gsLst>
              <a:lin ang="27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6" name="CustomShape 9"/>
            <p:cNvSpPr/>
            <p:nvPr/>
          </p:nvSpPr>
          <p:spPr>
            <a:xfrm>
              <a:off x="17366040" y="562320"/>
              <a:ext cx="110520" cy="1184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27" name="Group 10"/>
          <p:cNvGrpSpPr/>
          <p:nvPr/>
        </p:nvGrpSpPr>
        <p:grpSpPr>
          <a:xfrm>
            <a:off x="17605080" y="557280"/>
            <a:ext cx="136080" cy="136080"/>
            <a:chOff x="17605080" y="557280"/>
            <a:chExt cx="136080" cy="136080"/>
          </a:xfrm>
        </p:grpSpPr>
        <p:sp>
          <p:nvSpPr>
            <p:cNvPr id="228" name="CustomShape 11"/>
            <p:cNvSpPr/>
            <p:nvPr/>
          </p:nvSpPr>
          <p:spPr>
            <a:xfrm>
              <a:off x="17605080" y="557280"/>
              <a:ext cx="136080" cy="136080"/>
            </a:xfrm>
            <a:custGeom>
              <a:avLst/>
              <a:gdLst/>
              <a:ah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7fa4a4"/>
                </a:gs>
                <a:gs pos="100000">
                  <a:srgbClr val="305a72"/>
                </a:gs>
              </a:gsLst>
              <a:lin ang="27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9" name="CustomShape 12"/>
            <p:cNvSpPr/>
            <p:nvPr/>
          </p:nvSpPr>
          <p:spPr>
            <a:xfrm>
              <a:off x="17618040" y="562320"/>
              <a:ext cx="110520" cy="1184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30" name="Group 13"/>
          <p:cNvGrpSpPr/>
          <p:nvPr/>
        </p:nvGrpSpPr>
        <p:grpSpPr>
          <a:xfrm>
            <a:off x="0" y="-180720"/>
            <a:ext cx="5177520" cy="10466280"/>
            <a:chOff x="0" y="-180720"/>
            <a:chExt cx="5177520" cy="10466280"/>
          </a:xfrm>
        </p:grpSpPr>
        <p:sp>
          <p:nvSpPr>
            <p:cNvPr id="231" name="CustomShape 14"/>
            <p:cNvSpPr/>
            <p:nvPr/>
          </p:nvSpPr>
          <p:spPr>
            <a:xfrm>
              <a:off x="0" y="0"/>
              <a:ext cx="5177520" cy="10285560"/>
            </a:xfrm>
            <a:custGeom>
              <a:avLst/>
              <a:gdLst/>
              <a:ahLst/>
              <a:rect l="l" t="t" r="r" b="b"/>
              <a:pathLst>
                <a:path w="1363971" h="2709333">
                  <a:moveTo>
                    <a:pt x="0" y="0"/>
                  </a:moveTo>
                  <a:lnTo>
                    <a:pt x="1363971" y="0"/>
                  </a:lnTo>
                  <a:lnTo>
                    <a:pt x="1363971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0">
              <a:gsLst>
                <a:gs pos="0">
                  <a:srgbClr val="7fa4a4"/>
                </a:gs>
                <a:gs pos="100000">
                  <a:srgbClr val="305a72"/>
                </a:gs>
              </a:gsLst>
              <a:lin ang="27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2" name="CustomShape 15"/>
            <p:cNvSpPr/>
            <p:nvPr/>
          </p:nvSpPr>
          <p:spPr>
            <a:xfrm>
              <a:off x="0" y="-180720"/>
              <a:ext cx="5177520" cy="10466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33" name="CustomShape 16"/>
          <p:cNvSpPr/>
          <p:nvPr/>
        </p:nvSpPr>
        <p:spPr>
          <a:xfrm>
            <a:off x="599040" y="458280"/>
            <a:ext cx="324720" cy="334440"/>
          </a:xfrm>
          <a:custGeom>
            <a:avLst/>
            <a:gdLst/>
            <a:ahLst/>
            <a:rect l="l" t="t" r="r" b="b"/>
            <a:pathLst>
              <a:path w="326225" h="336000">
                <a:moveTo>
                  <a:pt x="0" y="0"/>
                </a:moveTo>
                <a:lnTo>
                  <a:pt x="326225" y="0"/>
                </a:lnTo>
                <a:lnTo>
                  <a:pt x="326225" y="336000"/>
                </a:lnTo>
                <a:lnTo>
                  <a:pt x="0" y="3360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4" name="CustomShape 17"/>
          <p:cNvSpPr/>
          <p:nvPr/>
        </p:nvSpPr>
        <p:spPr>
          <a:xfrm>
            <a:off x="1038960" y="517680"/>
            <a:ext cx="2827080" cy="21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1681"/>
              </a:lnSpc>
              <a:buNone/>
            </a:pPr>
            <a:r>
              <a:rPr b="0" lang="en-US" sz="1200" spc="-1" strike="noStrike">
                <a:solidFill>
                  <a:srgbClr val="ffffff"/>
                </a:solidFill>
                <a:latin typeface="Open Sans"/>
                <a:ea typeface="Open Sans"/>
              </a:rPr>
              <a:t>Agente 01 - Logística de Transportes</a:t>
            </a:r>
            <a:endParaRPr b="0" lang="pt-BR" sz="1200" spc="-1" strike="noStrike">
              <a:latin typeface="Arial"/>
            </a:endParaRPr>
          </a:p>
        </p:txBody>
      </p:sp>
      <p:sp>
        <p:nvSpPr>
          <p:cNvPr id="235" name="CustomShape 18"/>
          <p:cNvSpPr/>
          <p:nvPr/>
        </p:nvSpPr>
        <p:spPr>
          <a:xfrm>
            <a:off x="6771600" y="1173960"/>
            <a:ext cx="5691600" cy="79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3135"/>
              </a:lnSpc>
              <a:buNone/>
            </a:pPr>
            <a:r>
              <a:rPr b="1" lang="en-US" sz="2800" spc="-1" strike="noStrike">
                <a:solidFill>
                  <a:srgbClr val="1f2020"/>
                </a:solidFill>
                <a:latin typeface="Montserrat Bold"/>
                <a:ea typeface="Montserrat Bold"/>
              </a:rPr>
              <a:t>Tecnologia e Desenvolvimento: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236" name="CustomShape 19"/>
          <p:cNvSpPr/>
          <p:nvPr/>
        </p:nvSpPr>
        <p:spPr>
          <a:xfrm>
            <a:off x="6771600" y="2559960"/>
            <a:ext cx="6652080" cy="1464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lvl="1" marL="444960" indent="-221760">
              <a:lnSpc>
                <a:spcPts val="2883"/>
              </a:lnSpc>
              <a:buClr>
                <a:srgbClr val="1f2020"/>
              </a:buClr>
              <a:buFont typeface="Arial"/>
              <a:buChar char="•"/>
            </a:pPr>
            <a:r>
              <a:rPr b="0" lang="en-US" sz="2060" spc="-1" strike="noStrike">
                <a:solidFill>
                  <a:srgbClr val="1f2020"/>
                </a:solidFill>
                <a:latin typeface="Open Sans"/>
                <a:ea typeface="Open Sans"/>
              </a:rPr>
              <a:t>Coleta e análise de documentos fiscais;</a:t>
            </a:r>
            <a:endParaRPr b="0" lang="pt-BR" sz="2060" spc="-1" strike="noStrike">
              <a:latin typeface="Arial"/>
            </a:endParaRPr>
          </a:p>
          <a:p>
            <a:pPr lvl="1" marL="444960" indent="-221760">
              <a:lnSpc>
                <a:spcPts val="2883"/>
              </a:lnSpc>
              <a:buClr>
                <a:srgbClr val="1f2020"/>
              </a:buClr>
              <a:buFont typeface="Arial"/>
              <a:buChar char="•"/>
            </a:pPr>
            <a:r>
              <a:rPr b="0" lang="en-US" sz="2060" spc="-1" strike="noStrike">
                <a:solidFill>
                  <a:srgbClr val="1f2020"/>
                </a:solidFill>
                <a:latin typeface="Open Sans"/>
                <a:ea typeface="Open Sans"/>
              </a:rPr>
              <a:t>Desenvolvimento e integração dos agentes de IA.</a:t>
            </a:r>
            <a:endParaRPr b="0" lang="pt-BR" sz="2060" spc="-1" strike="noStrike">
              <a:latin typeface="Arial"/>
            </a:endParaRPr>
          </a:p>
          <a:p>
            <a:pPr lvl="1" marL="444960" indent="-221760">
              <a:lnSpc>
                <a:spcPts val="2883"/>
              </a:lnSpc>
              <a:buClr>
                <a:srgbClr val="1f2020"/>
              </a:buClr>
              <a:buFont typeface="Arial"/>
              <a:buChar char="•"/>
            </a:pPr>
            <a:r>
              <a:rPr b="0" lang="en-US" sz="2060" spc="-1" strike="noStrike">
                <a:solidFill>
                  <a:srgbClr val="1f2020"/>
                </a:solidFill>
                <a:latin typeface="Open Sans"/>
                <a:ea typeface="Open Sans"/>
              </a:rPr>
              <a:t>Testes com dados reais, validação e iteração</a:t>
            </a:r>
            <a:endParaRPr b="0" lang="pt-BR" sz="2060" spc="-1" strike="noStrike">
              <a:latin typeface="Arial"/>
            </a:endParaRPr>
          </a:p>
        </p:txBody>
      </p:sp>
      <p:sp>
        <p:nvSpPr>
          <p:cNvPr id="237" name="CustomShape 20"/>
          <p:cNvSpPr/>
          <p:nvPr/>
        </p:nvSpPr>
        <p:spPr>
          <a:xfrm>
            <a:off x="6771600" y="4365720"/>
            <a:ext cx="9055440" cy="2472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3246"/>
              </a:lnSpc>
              <a:buNone/>
            </a:pPr>
            <a:r>
              <a:rPr b="1" lang="en-US" sz="2900" spc="-1" strike="noStrike">
                <a:solidFill>
                  <a:srgbClr val="1f2020"/>
                </a:solidFill>
                <a:latin typeface="Montserrat Bold"/>
                <a:ea typeface="Montserrat Bold"/>
              </a:rPr>
              <a:t>Tecnologias: </a:t>
            </a:r>
            <a:r>
              <a:rPr b="0" lang="en-US" sz="2900" spc="-1" strike="noStrike">
                <a:solidFill>
                  <a:srgbClr val="1f2020"/>
                </a:solidFill>
                <a:latin typeface="Montserrat"/>
                <a:ea typeface="Montserrat"/>
              </a:rPr>
              <a:t>IA Generativa, Processamento de Linguagem Natural (NLP), Arquitetura Orientada a Agentes, Integração com Documentos Fiscais XML (NF-e, CT-e, MDF-e), APIs de Geolocalização e Roteamento, Visualização Interativa de Mapas e Análise de Dados.</a:t>
            </a:r>
            <a:endParaRPr b="0" lang="pt-BR" sz="2900" spc="-1" strike="noStrike">
              <a:latin typeface="Arial"/>
            </a:endParaRPr>
          </a:p>
        </p:txBody>
      </p:sp>
      <p:grpSp>
        <p:nvGrpSpPr>
          <p:cNvPr id="238" name="Group 21"/>
          <p:cNvGrpSpPr/>
          <p:nvPr/>
        </p:nvGrpSpPr>
        <p:grpSpPr>
          <a:xfrm>
            <a:off x="1233720" y="1145520"/>
            <a:ext cx="4883760" cy="5044320"/>
            <a:chOff x="1233720" y="1145520"/>
            <a:chExt cx="4883760" cy="5044320"/>
          </a:xfrm>
        </p:grpSpPr>
        <p:sp>
          <p:nvSpPr>
            <p:cNvPr id="239" name="CustomShape 22"/>
            <p:cNvSpPr/>
            <p:nvPr/>
          </p:nvSpPr>
          <p:spPr>
            <a:xfrm>
              <a:off x="1291680" y="1203120"/>
              <a:ext cx="4768560" cy="4928760"/>
            </a:xfrm>
            <a:custGeom>
              <a:avLst/>
              <a:gdLst/>
              <a:ahLst/>
              <a:rect l="l" t="t" r="r" b="b"/>
              <a:pathLst>
                <a:path w="6200140" h="6408420">
                  <a:moveTo>
                    <a:pt x="6200140" y="5351780"/>
                  </a:moveTo>
                  <a:cubicBezTo>
                    <a:pt x="6200140" y="5935980"/>
                    <a:pt x="5726430" y="6408420"/>
                    <a:pt x="5143500" y="6408420"/>
                  </a:cubicBezTo>
                  <a:lnTo>
                    <a:pt x="1056640" y="6408420"/>
                  </a:lnTo>
                  <a:cubicBezTo>
                    <a:pt x="472440" y="6408420"/>
                    <a:pt x="0" y="5934710"/>
                    <a:pt x="0" y="5351780"/>
                  </a:cubicBezTo>
                  <a:lnTo>
                    <a:pt x="0" y="1056640"/>
                  </a:lnTo>
                  <a:cubicBezTo>
                    <a:pt x="0" y="472440"/>
                    <a:pt x="473710" y="0"/>
                    <a:pt x="1056640" y="0"/>
                  </a:cubicBezTo>
                  <a:lnTo>
                    <a:pt x="5143500" y="0"/>
                  </a:lnTo>
                  <a:cubicBezTo>
                    <a:pt x="5727700" y="0"/>
                    <a:pt x="6200140" y="473710"/>
                    <a:pt x="6200140" y="1056640"/>
                  </a:cubicBezTo>
                  <a:lnTo>
                    <a:pt x="6200140" y="535178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0" name="CustomShape 23"/>
            <p:cNvSpPr/>
            <p:nvPr/>
          </p:nvSpPr>
          <p:spPr>
            <a:xfrm>
              <a:off x="1233720" y="1145520"/>
              <a:ext cx="4883760" cy="5044320"/>
            </a:xfrm>
            <a:custGeom>
              <a:avLst/>
              <a:gdLst/>
              <a:ahLst/>
              <a:rect l="l" t="t" r="r" b="b"/>
              <a:pathLst>
                <a:path w="6350000" h="6558280">
                  <a:moveTo>
                    <a:pt x="5218430" y="6558280"/>
                  </a:moveTo>
                  <a:lnTo>
                    <a:pt x="1131570" y="6558280"/>
                  </a:lnTo>
                  <a:cubicBezTo>
                    <a:pt x="508000" y="6558280"/>
                    <a:pt x="0" y="6050280"/>
                    <a:pt x="0" y="5426710"/>
                  </a:cubicBezTo>
                  <a:lnTo>
                    <a:pt x="0" y="1131570"/>
                  </a:lnTo>
                  <a:cubicBezTo>
                    <a:pt x="0" y="508000"/>
                    <a:pt x="508000" y="0"/>
                    <a:pt x="1131570" y="0"/>
                  </a:cubicBezTo>
                  <a:lnTo>
                    <a:pt x="5218430" y="0"/>
                  </a:lnTo>
                  <a:cubicBezTo>
                    <a:pt x="5842000" y="0"/>
                    <a:pt x="6350000" y="508000"/>
                    <a:pt x="6350000" y="1131570"/>
                  </a:cubicBezTo>
                  <a:lnTo>
                    <a:pt x="6350000" y="5425440"/>
                  </a:lnTo>
                  <a:cubicBezTo>
                    <a:pt x="6350000" y="6050280"/>
                    <a:pt x="5842000" y="6558280"/>
                    <a:pt x="5218430" y="6558280"/>
                  </a:cubicBezTo>
                  <a:close/>
                  <a:moveTo>
                    <a:pt x="1131570" y="149860"/>
                  </a:moveTo>
                  <a:cubicBezTo>
                    <a:pt x="590550" y="149860"/>
                    <a:pt x="149860" y="590550"/>
                    <a:pt x="149860" y="1131570"/>
                  </a:cubicBezTo>
                  <a:lnTo>
                    <a:pt x="149860" y="5425440"/>
                  </a:lnTo>
                  <a:cubicBezTo>
                    <a:pt x="149860" y="5966460"/>
                    <a:pt x="590550" y="6407150"/>
                    <a:pt x="1131570" y="6407150"/>
                  </a:cubicBezTo>
                  <a:lnTo>
                    <a:pt x="5218430" y="6407150"/>
                  </a:lnTo>
                  <a:cubicBezTo>
                    <a:pt x="5759450" y="6407150"/>
                    <a:pt x="6200140" y="5966460"/>
                    <a:pt x="6200140" y="5425440"/>
                  </a:cubicBezTo>
                  <a:lnTo>
                    <a:pt x="6200140" y="1131570"/>
                  </a:lnTo>
                  <a:cubicBezTo>
                    <a:pt x="6200140" y="590550"/>
                    <a:pt x="5759450" y="149860"/>
                    <a:pt x="5218430" y="149860"/>
                  </a:cubicBezTo>
                  <a:lnTo>
                    <a:pt x="1131570" y="14986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1" name="Group 1"/>
          <p:cNvGrpSpPr/>
          <p:nvPr/>
        </p:nvGrpSpPr>
        <p:grpSpPr>
          <a:xfrm>
            <a:off x="17775720" y="8233560"/>
            <a:ext cx="1023480" cy="1023480"/>
            <a:chOff x="17775720" y="8233560"/>
            <a:chExt cx="1023480" cy="1023480"/>
          </a:xfrm>
        </p:grpSpPr>
        <p:sp>
          <p:nvSpPr>
            <p:cNvPr id="242" name="CustomShape 2"/>
            <p:cNvSpPr/>
            <p:nvPr/>
          </p:nvSpPr>
          <p:spPr>
            <a:xfrm>
              <a:off x="17775720" y="8233560"/>
              <a:ext cx="1023480" cy="1023480"/>
            </a:xfrm>
            <a:custGeom>
              <a:avLst/>
              <a:gdLst/>
              <a:ah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7fa4a4"/>
                </a:gs>
                <a:gs pos="100000">
                  <a:srgbClr val="305a72"/>
                </a:gs>
              </a:gsLst>
              <a:lin ang="27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3" name="CustomShape 3"/>
            <p:cNvSpPr/>
            <p:nvPr/>
          </p:nvSpPr>
          <p:spPr>
            <a:xfrm>
              <a:off x="17871480" y="8281440"/>
              <a:ext cx="831240" cy="8794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44" name="Group 4"/>
          <p:cNvGrpSpPr/>
          <p:nvPr/>
        </p:nvGrpSpPr>
        <p:grpSpPr>
          <a:xfrm>
            <a:off x="17096760" y="557280"/>
            <a:ext cx="136080" cy="136080"/>
            <a:chOff x="17096760" y="557280"/>
            <a:chExt cx="136080" cy="136080"/>
          </a:xfrm>
        </p:grpSpPr>
        <p:sp>
          <p:nvSpPr>
            <p:cNvPr id="245" name="CustomShape 5"/>
            <p:cNvSpPr/>
            <p:nvPr/>
          </p:nvSpPr>
          <p:spPr>
            <a:xfrm>
              <a:off x="17096760" y="557280"/>
              <a:ext cx="136080" cy="136080"/>
            </a:xfrm>
            <a:custGeom>
              <a:avLst/>
              <a:gdLst/>
              <a:ah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7fa4a4"/>
                </a:gs>
                <a:gs pos="100000">
                  <a:srgbClr val="305a72"/>
                </a:gs>
              </a:gsLst>
              <a:lin ang="27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6" name="CustomShape 6"/>
            <p:cNvSpPr/>
            <p:nvPr/>
          </p:nvSpPr>
          <p:spPr>
            <a:xfrm>
              <a:off x="17109720" y="562320"/>
              <a:ext cx="110520" cy="1184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47" name="Group 7"/>
          <p:cNvGrpSpPr/>
          <p:nvPr/>
        </p:nvGrpSpPr>
        <p:grpSpPr>
          <a:xfrm>
            <a:off x="17353080" y="557280"/>
            <a:ext cx="136080" cy="136080"/>
            <a:chOff x="17353080" y="557280"/>
            <a:chExt cx="136080" cy="136080"/>
          </a:xfrm>
        </p:grpSpPr>
        <p:sp>
          <p:nvSpPr>
            <p:cNvPr id="248" name="CustomShape 8"/>
            <p:cNvSpPr/>
            <p:nvPr/>
          </p:nvSpPr>
          <p:spPr>
            <a:xfrm>
              <a:off x="17353080" y="557280"/>
              <a:ext cx="136080" cy="136080"/>
            </a:xfrm>
            <a:custGeom>
              <a:avLst/>
              <a:gdLst/>
              <a:ah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7fa4a4"/>
                </a:gs>
                <a:gs pos="100000">
                  <a:srgbClr val="305a72"/>
                </a:gs>
              </a:gsLst>
              <a:lin ang="27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9" name="CustomShape 9"/>
            <p:cNvSpPr/>
            <p:nvPr/>
          </p:nvSpPr>
          <p:spPr>
            <a:xfrm>
              <a:off x="17366040" y="562320"/>
              <a:ext cx="110520" cy="1184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50" name="Group 10"/>
          <p:cNvGrpSpPr/>
          <p:nvPr/>
        </p:nvGrpSpPr>
        <p:grpSpPr>
          <a:xfrm>
            <a:off x="17605080" y="557280"/>
            <a:ext cx="136080" cy="136080"/>
            <a:chOff x="17605080" y="557280"/>
            <a:chExt cx="136080" cy="136080"/>
          </a:xfrm>
        </p:grpSpPr>
        <p:sp>
          <p:nvSpPr>
            <p:cNvPr id="251" name="CustomShape 11"/>
            <p:cNvSpPr/>
            <p:nvPr/>
          </p:nvSpPr>
          <p:spPr>
            <a:xfrm>
              <a:off x="17605080" y="557280"/>
              <a:ext cx="136080" cy="136080"/>
            </a:xfrm>
            <a:custGeom>
              <a:avLst/>
              <a:gdLst/>
              <a:ah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7fa4a4"/>
                </a:gs>
                <a:gs pos="100000">
                  <a:srgbClr val="305a72"/>
                </a:gs>
              </a:gsLst>
              <a:lin ang="27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2" name="CustomShape 12"/>
            <p:cNvSpPr/>
            <p:nvPr/>
          </p:nvSpPr>
          <p:spPr>
            <a:xfrm>
              <a:off x="17618040" y="562320"/>
              <a:ext cx="110520" cy="1184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53" name="Group 13"/>
          <p:cNvGrpSpPr/>
          <p:nvPr/>
        </p:nvGrpSpPr>
        <p:grpSpPr>
          <a:xfrm>
            <a:off x="0" y="-180720"/>
            <a:ext cx="7554960" cy="5322960"/>
            <a:chOff x="0" y="-180720"/>
            <a:chExt cx="7554960" cy="5322960"/>
          </a:xfrm>
        </p:grpSpPr>
        <p:sp>
          <p:nvSpPr>
            <p:cNvPr id="254" name="CustomShape 14"/>
            <p:cNvSpPr/>
            <p:nvPr/>
          </p:nvSpPr>
          <p:spPr>
            <a:xfrm>
              <a:off x="0" y="0"/>
              <a:ext cx="7554960" cy="5142240"/>
            </a:xfrm>
            <a:custGeom>
              <a:avLst/>
              <a:gdLst/>
              <a:ahLst/>
              <a:rect l="l" t="t" r="r" b="b"/>
              <a:pathLst>
                <a:path w="1990187" h="1354667">
                  <a:moveTo>
                    <a:pt x="0" y="0"/>
                  </a:moveTo>
                  <a:lnTo>
                    <a:pt x="1990187" y="0"/>
                  </a:lnTo>
                  <a:lnTo>
                    <a:pt x="1990187" y="1354667"/>
                  </a:lnTo>
                  <a:lnTo>
                    <a:pt x="0" y="1354667"/>
                  </a:lnTo>
                  <a:close/>
                </a:path>
              </a:pathLst>
            </a:custGeom>
            <a:gradFill rotWithShape="0">
              <a:gsLst>
                <a:gs pos="0">
                  <a:srgbClr val="7fa4a4"/>
                </a:gs>
                <a:gs pos="100000">
                  <a:srgbClr val="305a72"/>
                </a:gs>
              </a:gsLst>
              <a:lin ang="27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5" name="CustomShape 15"/>
            <p:cNvSpPr/>
            <p:nvPr/>
          </p:nvSpPr>
          <p:spPr>
            <a:xfrm>
              <a:off x="0" y="-180720"/>
              <a:ext cx="7554960" cy="5322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56" name="Group 16"/>
          <p:cNvGrpSpPr/>
          <p:nvPr/>
        </p:nvGrpSpPr>
        <p:grpSpPr>
          <a:xfrm>
            <a:off x="1038960" y="3363480"/>
            <a:ext cx="5520240" cy="7418880"/>
            <a:chOff x="1038960" y="3363480"/>
            <a:chExt cx="5520240" cy="7418880"/>
          </a:xfrm>
        </p:grpSpPr>
        <p:sp>
          <p:nvSpPr>
            <p:cNvPr id="257" name="CustomShape 17"/>
            <p:cNvSpPr/>
            <p:nvPr/>
          </p:nvSpPr>
          <p:spPr>
            <a:xfrm>
              <a:off x="1086840" y="3411360"/>
              <a:ext cx="5424480" cy="7321320"/>
            </a:xfrm>
            <a:custGeom>
              <a:avLst/>
              <a:gdLst/>
              <a:ahLst/>
              <a:rect l="l" t="t" r="r" b="b"/>
              <a:pathLst>
                <a:path w="3600450" h="4859020">
                  <a:moveTo>
                    <a:pt x="3600450" y="4499610"/>
                  </a:moveTo>
                  <a:cubicBezTo>
                    <a:pt x="3600450" y="4699000"/>
                    <a:pt x="3439160" y="4859020"/>
                    <a:pt x="3241040" y="4859020"/>
                  </a:cubicBezTo>
                  <a:lnTo>
                    <a:pt x="359410" y="4859020"/>
                  </a:lnTo>
                  <a:cubicBezTo>
                    <a:pt x="160020" y="4859020"/>
                    <a:pt x="0" y="4697730"/>
                    <a:pt x="0" y="4499610"/>
                  </a:cubicBezTo>
                  <a:lnTo>
                    <a:pt x="0" y="359410"/>
                  </a:lnTo>
                  <a:cubicBezTo>
                    <a:pt x="0" y="160020"/>
                    <a:pt x="161290" y="0"/>
                    <a:pt x="359410" y="0"/>
                  </a:cubicBezTo>
                  <a:lnTo>
                    <a:pt x="3239770" y="0"/>
                  </a:lnTo>
                  <a:cubicBezTo>
                    <a:pt x="3439160" y="0"/>
                    <a:pt x="3599180" y="161290"/>
                    <a:pt x="3599180" y="359410"/>
                  </a:cubicBezTo>
                  <a:lnTo>
                    <a:pt x="3600450" y="4499610"/>
                  </a:lnTo>
                  <a:close/>
                </a:path>
              </a:pathLst>
            </a:custGeom>
            <a:blipFill rotWithShape="0">
              <a:blip r:embed="rId1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8" name="CustomShape 18"/>
            <p:cNvSpPr/>
            <p:nvPr/>
          </p:nvSpPr>
          <p:spPr>
            <a:xfrm>
              <a:off x="1038960" y="3363480"/>
              <a:ext cx="5520240" cy="7418880"/>
            </a:xfrm>
            <a:custGeom>
              <a:avLst/>
              <a:gdLst/>
              <a:ahLst/>
              <a:rect l="l" t="t" r="r" b="b"/>
              <a:pathLst>
                <a:path w="3663950" h="4923790">
                  <a:moveTo>
                    <a:pt x="3271520" y="4923790"/>
                  </a:moveTo>
                  <a:lnTo>
                    <a:pt x="391160" y="4923790"/>
                  </a:lnTo>
                  <a:cubicBezTo>
                    <a:pt x="175260" y="4923790"/>
                    <a:pt x="0" y="4748530"/>
                    <a:pt x="0" y="4532630"/>
                  </a:cubicBezTo>
                  <a:lnTo>
                    <a:pt x="0" y="392430"/>
                  </a:lnTo>
                  <a:cubicBezTo>
                    <a:pt x="0" y="175260"/>
                    <a:pt x="175260" y="0"/>
                    <a:pt x="391160" y="0"/>
                  </a:cubicBezTo>
                  <a:lnTo>
                    <a:pt x="3271520" y="0"/>
                  </a:lnTo>
                  <a:cubicBezTo>
                    <a:pt x="3487420" y="0"/>
                    <a:pt x="3662680" y="175260"/>
                    <a:pt x="3662680" y="391160"/>
                  </a:cubicBezTo>
                  <a:lnTo>
                    <a:pt x="3662680" y="4531360"/>
                  </a:lnTo>
                  <a:cubicBezTo>
                    <a:pt x="3663950" y="4747260"/>
                    <a:pt x="3487420" y="4923790"/>
                    <a:pt x="3271520" y="4923790"/>
                  </a:cubicBezTo>
                  <a:close/>
                  <a:moveTo>
                    <a:pt x="391160" y="63500"/>
                  </a:moveTo>
                  <a:cubicBezTo>
                    <a:pt x="210820" y="63500"/>
                    <a:pt x="63500" y="210820"/>
                    <a:pt x="63500" y="391160"/>
                  </a:cubicBezTo>
                  <a:lnTo>
                    <a:pt x="63500" y="4531360"/>
                  </a:lnTo>
                  <a:cubicBezTo>
                    <a:pt x="63500" y="4712970"/>
                    <a:pt x="210820" y="4859020"/>
                    <a:pt x="391160" y="4859020"/>
                  </a:cubicBezTo>
                  <a:lnTo>
                    <a:pt x="3271520" y="4859020"/>
                  </a:lnTo>
                  <a:cubicBezTo>
                    <a:pt x="3453130" y="4859020"/>
                    <a:pt x="3599180" y="4711700"/>
                    <a:pt x="3599180" y="4531360"/>
                  </a:cubicBezTo>
                  <a:lnTo>
                    <a:pt x="3599180" y="391160"/>
                  </a:lnTo>
                  <a:cubicBezTo>
                    <a:pt x="3599180" y="209550"/>
                    <a:pt x="3451860" y="63500"/>
                    <a:pt x="3271520" y="63500"/>
                  </a:cubicBezTo>
                  <a:lnTo>
                    <a:pt x="391160" y="6350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59" name="Group 19"/>
          <p:cNvGrpSpPr/>
          <p:nvPr/>
        </p:nvGrpSpPr>
        <p:grpSpPr>
          <a:xfrm>
            <a:off x="4795560" y="-496800"/>
            <a:ext cx="5520240" cy="7418880"/>
            <a:chOff x="4795560" y="-496800"/>
            <a:chExt cx="5520240" cy="7418880"/>
          </a:xfrm>
        </p:grpSpPr>
        <p:sp>
          <p:nvSpPr>
            <p:cNvPr id="260" name="CustomShape 20"/>
            <p:cNvSpPr/>
            <p:nvPr/>
          </p:nvSpPr>
          <p:spPr>
            <a:xfrm>
              <a:off x="4843440" y="-448920"/>
              <a:ext cx="5424480" cy="7321320"/>
            </a:xfrm>
            <a:custGeom>
              <a:avLst/>
              <a:gdLst/>
              <a:ahLst/>
              <a:rect l="l" t="t" r="r" b="b"/>
              <a:pathLst>
                <a:path w="3600450" h="4859020">
                  <a:moveTo>
                    <a:pt x="3600450" y="4499610"/>
                  </a:moveTo>
                  <a:cubicBezTo>
                    <a:pt x="3600450" y="4699000"/>
                    <a:pt x="3439160" y="4859020"/>
                    <a:pt x="3241040" y="4859020"/>
                  </a:cubicBezTo>
                  <a:lnTo>
                    <a:pt x="359410" y="4859020"/>
                  </a:lnTo>
                  <a:cubicBezTo>
                    <a:pt x="160020" y="4859020"/>
                    <a:pt x="0" y="4697730"/>
                    <a:pt x="0" y="4499610"/>
                  </a:cubicBezTo>
                  <a:lnTo>
                    <a:pt x="0" y="359410"/>
                  </a:lnTo>
                  <a:cubicBezTo>
                    <a:pt x="0" y="160020"/>
                    <a:pt x="161290" y="0"/>
                    <a:pt x="359410" y="0"/>
                  </a:cubicBezTo>
                  <a:lnTo>
                    <a:pt x="3239770" y="0"/>
                  </a:lnTo>
                  <a:cubicBezTo>
                    <a:pt x="3439160" y="0"/>
                    <a:pt x="3599180" y="161290"/>
                    <a:pt x="3599180" y="359410"/>
                  </a:cubicBezTo>
                  <a:lnTo>
                    <a:pt x="3600450" y="449961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1" name="CustomShape 21"/>
            <p:cNvSpPr/>
            <p:nvPr/>
          </p:nvSpPr>
          <p:spPr>
            <a:xfrm>
              <a:off x="4795560" y="-496800"/>
              <a:ext cx="5520240" cy="7418880"/>
            </a:xfrm>
            <a:custGeom>
              <a:avLst/>
              <a:gdLst/>
              <a:ahLst/>
              <a:rect l="l" t="t" r="r" b="b"/>
              <a:pathLst>
                <a:path w="3663950" h="4923790">
                  <a:moveTo>
                    <a:pt x="3271520" y="4923790"/>
                  </a:moveTo>
                  <a:lnTo>
                    <a:pt x="391160" y="4923790"/>
                  </a:lnTo>
                  <a:cubicBezTo>
                    <a:pt x="175260" y="4923790"/>
                    <a:pt x="0" y="4748530"/>
                    <a:pt x="0" y="4532630"/>
                  </a:cubicBezTo>
                  <a:lnTo>
                    <a:pt x="0" y="392430"/>
                  </a:lnTo>
                  <a:cubicBezTo>
                    <a:pt x="0" y="175260"/>
                    <a:pt x="175260" y="0"/>
                    <a:pt x="391160" y="0"/>
                  </a:cubicBezTo>
                  <a:lnTo>
                    <a:pt x="3271520" y="0"/>
                  </a:lnTo>
                  <a:cubicBezTo>
                    <a:pt x="3487420" y="0"/>
                    <a:pt x="3662680" y="175260"/>
                    <a:pt x="3662680" y="391160"/>
                  </a:cubicBezTo>
                  <a:lnTo>
                    <a:pt x="3662680" y="4531360"/>
                  </a:lnTo>
                  <a:cubicBezTo>
                    <a:pt x="3663950" y="4747260"/>
                    <a:pt x="3487420" y="4923790"/>
                    <a:pt x="3271520" y="4923790"/>
                  </a:cubicBezTo>
                  <a:close/>
                  <a:moveTo>
                    <a:pt x="391160" y="63500"/>
                  </a:moveTo>
                  <a:cubicBezTo>
                    <a:pt x="210820" y="63500"/>
                    <a:pt x="63500" y="210820"/>
                    <a:pt x="63500" y="391160"/>
                  </a:cubicBezTo>
                  <a:lnTo>
                    <a:pt x="63500" y="4531360"/>
                  </a:lnTo>
                  <a:cubicBezTo>
                    <a:pt x="63500" y="4712970"/>
                    <a:pt x="210820" y="4859020"/>
                    <a:pt x="391160" y="4859020"/>
                  </a:cubicBezTo>
                  <a:lnTo>
                    <a:pt x="3271520" y="4859020"/>
                  </a:lnTo>
                  <a:cubicBezTo>
                    <a:pt x="3453130" y="4859020"/>
                    <a:pt x="3599180" y="4711700"/>
                    <a:pt x="3599180" y="4531360"/>
                  </a:cubicBezTo>
                  <a:lnTo>
                    <a:pt x="3599180" y="391160"/>
                  </a:lnTo>
                  <a:cubicBezTo>
                    <a:pt x="3599180" y="209550"/>
                    <a:pt x="3451860" y="63500"/>
                    <a:pt x="3271520" y="63500"/>
                  </a:cubicBezTo>
                  <a:lnTo>
                    <a:pt x="391160" y="6350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62" name="CustomShape 22"/>
          <p:cNvSpPr/>
          <p:nvPr/>
        </p:nvSpPr>
        <p:spPr>
          <a:xfrm>
            <a:off x="599040" y="458280"/>
            <a:ext cx="324720" cy="334440"/>
          </a:xfrm>
          <a:custGeom>
            <a:avLst/>
            <a:gdLst/>
            <a:ahLst/>
            <a:rect l="l" t="t" r="r" b="b"/>
            <a:pathLst>
              <a:path w="326225" h="336000">
                <a:moveTo>
                  <a:pt x="0" y="0"/>
                </a:moveTo>
                <a:lnTo>
                  <a:pt x="326225" y="0"/>
                </a:lnTo>
                <a:lnTo>
                  <a:pt x="326225" y="336000"/>
                </a:lnTo>
                <a:lnTo>
                  <a:pt x="0" y="3360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3" name="CustomShape 23"/>
          <p:cNvSpPr/>
          <p:nvPr/>
        </p:nvSpPr>
        <p:spPr>
          <a:xfrm>
            <a:off x="1038960" y="517680"/>
            <a:ext cx="3279960" cy="21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1681"/>
              </a:lnSpc>
              <a:buNone/>
            </a:pPr>
            <a:r>
              <a:rPr b="0" lang="en-US" sz="1200" spc="-1" strike="noStrike">
                <a:solidFill>
                  <a:srgbClr val="ffffff"/>
                </a:solidFill>
                <a:latin typeface="Open Sans"/>
                <a:ea typeface="Open Sans"/>
              </a:rPr>
              <a:t>Agente 01 - Logística de Transportes</a:t>
            </a:r>
            <a:endParaRPr b="0" lang="pt-BR" sz="1200" spc="-1" strike="noStrike">
              <a:latin typeface="Arial"/>
            </a:endParaRPr>
          </a:p>
        </p:txBody>
      </p:sp>
      <p:sp>
        <p:nvSpPr>
          <p:cNvPr id="264" name="CustomShape 24"/>
          <p:cNvSpPr/>
          <p:nvPr/>
        </p:nvSpPr>
        <p:spPr>
          <a:xfrm>
            <a:off x="10837440" y="2390760"/>
            <a:ext cx="6376320" cy="397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3135"/>
              </a:lnSpc>
              <a:buNone/>
            </a:pPr>
            <a:r>
              <a:rPr b="1" lang="en-US" sz="2800" spc="-1" strike="noStrike">
                <a:solidFill>
                  <a:srgbClr val="1f2020"/>
                </a:solidFill>
                <a:latin typeface="Montserrat Bold"/>
                <a:ea typeface="Montserrat Bold"/>
              </a:rPr>
              <a:t>Mercado e Potencial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265" name="CustomShape 25"/>
          <p:cNvSpPr/>
          <p:nvPr/>
        </p:nvSpPr>
        <p:spPr>
          <a:xfrm>
            <a:off x="10837440" y="2961360"/>
            <a:ext cx="6652080" cy="2196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lvl="1" marL="444960" indent="-221760">
              <a:lnSpc>
                <a:spcPts val="2883"/>
              </a:lnSpc>
              <a:buClr>
                <a:srgbClr val="1f2020"/>
              </a:buClr>
              <a:buFont typeface="Arial"/>
              <a:buChar char="•"/>
            </a:pPr>
            <a:r>
              <a:rPr b="0" lang="en-US" sz="2060" spc="-1" strike="noStrike">
                <a:solidFill>
                  <a:srgbClr val="1f2020"/>
                </a:solidFill>
                <a:latin typeface="Open Sans"/>
                <a:ea typeface="Open Sans"/>
              </a:rPr>
              <a:t>Mercado brasileiro de logística movimenta R$ 400 bilhões/ano.</a:t>
            </a:r>
            <a:endParaRPr b="0" lang="pt-BR" sz="2060" spc="-1" strike="noStrike">
              <a:latin typeface="Arial"/>
            </a:endParaRPr>
          </a:p>
          <a:p>
            <a:pPr lvl="1" marL="444960" indent="-221760">
              <a:lnSpc>
                <a:spcPts val="2883"/>
              </a:lnSpc>
              <a:buClr>
                <a:srgbClr val="1f2020"/>
              </a:buClr>
              <a:buFont typeface="Arial"/>
              <a:buChar char="•"/>
            </a:pPr>
            <a:r>
              <a:rPr b="0" lang="en-US" sz="2060" spc="-1" strike="noStrike">
                <a:solidFill>
                  <a:srgbClr val="1f2020"/>
                </a:solidFill>
                <a:latin typeface="Open Sans"/>
                <a:ea typeface="Open Sans"/>
              </a:rPr>
              <a:t>A digitalização dos documentos fiscais é obrigatória — terreno fértil para IA.</a:t>
            </a:r>
            <a:endParaRPr b="0" lang="pt-BR" sz="2060" spc="-1" strike="noStrike">
              <a:latin typeface="Arial"/>
            </a:endParaRPr>
          </a:p>
          <a:p>
            <a:pPr lvl="1" marL="444960" indent="-221760">
              <a:lnSpc>
                <a:spcPts val="2883"/>
              </a:lnSpc>
              <a:buClr>
                <a:srgbClr val="1f2020"/>
              </a:buClr>
              <a:buFont typeface="Arial"/>
              <a:buChar char="•"/>
            </a:pPr>
            <a:r>
              <a:rPr b="0" lang="en-US" sz="2060" spc="-1" strike="noStrike">
                <a:solidFill>
                  <a:srgbClr val="1f2020"/>
                </a:solidFill>
                <a:latin typeface="Open Sans"/>
                <a:ea typeface="Open Sans"/>
              </a:rPr>
              <a:t>Tendência crescente de automação logística entre pequenas e médias empresas.</a:t>
            </a:r>
            <a:endParaRPr b="0" lang="pt-BR" sz="206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6" name="Group 1"/>
          <p:cNvGrpSpPr/>
          <p:nvPr/>
        </p:nvGrpSpPr>
        <p:grpSpPr>
          <a:xfrm>
            <a:off x="0" y="7224120"/>
            <a:ext cx="18286560" cy="3061440"/>
            <a:chOff x="0" y="7224120"/>
            <a:chExt cx="18286560" cy="3061440"/>
          </a:xfrm>
        </p:grpSpPr>
        <p:sp>
          <p:nvSpPr>
            <p:cNvPr id="267" name="CustomShape 2"/>
            <p:cNvSpPr/>
            <p:nvPr/>
          </p:nvSpPr>
          <p:spPr>
            <a:xfrm>
              <a:off x="0" y="7405200"/>
              <a:ext cx="18286560" cy="2880360"/>
            </a:xfrm>
            <a:custGeom>
              <a:avLst/>
              <a:gdLst/>
              <a:ahLst/>
              <a:rect l="l" t="t" r="r" b="b"/>
              <a:pathLst>
                <a:path w="4816592" h="759027">
                  <a:moveTo>
                    <a:pt x="0" y="0"/>
                  </a:moveTo>
                  <a:lnTo>
                    <a:pt x="4816592" y="0"/>
                  </a:lnTo>
                  <a:lnTo>
                    <a:pt x="4816592" y="759027"/>
                  </a:lnTo>
                  <a:lnTo>
                    <a:pt x="0" y="759027"/>
                  </a:lnTo>
                  <a:close/>
                </a:path>
              </a:pathLst>
            </a:custGeom>
            <a:gradFill rotWithShape="0">
              <a:gsLst>
                <a:gs pos="0">
                  <a:srgbClr val="7fa4a4"/>
                </a:gs>
                <a:gs pos="100000">
                  <a:srgbClr val="305a72"/>
                </a:gs>
              </a:gsLst>
              <a:lin ang="27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8" name="CustomShape 3"/>
            <p:cNvSpPr/>
            <p:nvPr/>
          </p:nvSpPr>
          <p:spPr>
            <a:xfrm>
              <a:off x="0" y="7224120"/>
              <a:ext cx="18286560" cy="30614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69" name="Group 4"/>
          <p:cNvGrpSpPr/>
          <p:nvPr/>
        </p:nvGrpSpPr>
        <p:grpSpPr>
          <a:xfrm>
            <a:off x="17775720" y="8233560"/>
            <a:ext cx="1023480" cy="1023480"/>
            <a:chOff x="17775720" y="8233560"/>
            <a:chExt cx="1023480" cy="1023480"/>
          </a:xfrm>
        </p:grpSpPr>
        <p:sp>
          <p:nvSpPr>
            <p:cNvPr id="270" name="CustomShape 5"/>
            <p:cNvSpPr/>
            <p:nvPr/>
          </p:nvSpPr>
          <p:spPr>
            <a:xfrm>
              <a:off x="17775720" y="8233560"/>
              <a:ext cx="1023480" cy="1023480"/>
            </a:xfrm>
            <a:custGeom>
              <a:avLst/>
              <a:gdLst/>
              <a:ah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7fa4a4"/>
                </a:gs>
                <a:gs pos="100000">
                  <a:srgbClr val="305a72"/>
                </a:gs>
              </a:gsLst>
              <a:lin ang="27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1" name="CustomShape 6"/>
            <p:cNvSpPr/>
            <p:nvPr/>
          </p:nvSpPr>
          <p:spPr>
            <a:xfrm>
              <a:off x="17871480" y="8281440"/>
              <a:ext cx="831240" cy="8794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72" name="Group 7"/>
          <p:cNvGrpSpPr/>
          <p:nvPr/>
        </p:nvGrpSpPr>
        <p:grpSpPr>
          <a:xfrm>
            <a:off x="17096760" y="557280"/>
            <a:ext cx="136080" cy="136080"/>
            <a:chOff x="17096760" y="557280"/>
            <a:chExt cx="136080" cy="136080"/>
          </a:xfrm>
        </p:grpSpPr>
        <p:sp>
          <p:nvSpPr>
            <p:cNvPr id="273" name="CustomShape 8"/>
            <p:cNvSpPr/>
            <p:nvPr/>
          </p:nvSpPr>
          <p:spPr>
            <a:xfrm>
              <a:off x="17096760" y="557280"/>
              <a:ext cx="136080" cy="136080"/>
            </a:xfrm>
            <a:custGeom>
              <a:avLst/>
              <a:gdLst/>
              <a:ah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7fa4a4"/>
                </a:gs>
                <a:gs pos="100000">
                  <a:srgbClr val="305a72"/>
                </a:gs>
              </a:gsLst>
              <a:lin ang="27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4" name="CustomShape 9"/>
            <p:cNvSpPr/>
            <p:nvPr/>
          </p:nvSpPr>
          <p:spPr>
            <a:xfrm>
              <a:off x="17109720" y="562320"/>
              <a:ext cx="110520" cy="1184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75" name="Group 10"/>
          <p:cNvGrpSpPr/>
          <p:nvPr/>
        </p:nvGrpSpPr>
        <p:grpSpPr>
          <a:xfrm>
            <a:off x="17353080" y="557280"/>
            <a:ext cx="136080" cy="136080"/>
            <a:chOff x="17353080" y="557280"/>
            <a:chExt cx="136080" cy="136080"/>
          </a:xfrm>
        </p:grpSpPr>
        <p:sp>
          <p:nvSpPr>
            <p:cNvPr id="276" name="CustomShape 11"/>
            <p:cNvSpPr/>
            <p:nvPr/>
          </p:nvSpPr>
          <p:spPr>
            <a:xfrm>
              <a:off x="17353080" y="557280"/>
              <a:ext cx="136080" cy="136080"/>
            </a:xfrm>
            <a:custGeom>
              <a:avLst/>
              <a:gdLst/>
              <a:ah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7fa4a4"/>
                </a:gs>
                <a:gs pos="100000">
                  <a:srgbClr val="305a72"/>
                </a:gs>
              </a:gsLst>
              <a:lin ang="27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7" name="CustomShape 12"/>
            <p:cNvSpPr/>
            <p:nvPr/>
          </p:nvSpPr>
          <p:spPr>
            <a:xfrm>
              <a:off x="17366040" y="562320"/>
              <a:ext cx="110520" cy="1184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78" name="Group 13"/>
          <p:cNvGrpSpPr/>
          <p:nvPr/>
        </p:nvGrpSpPr>
        <p:grpSpPr>
          <a:xfrm>
            <a:off x="17605080" y="557280"/>
            <a:ext cx="136080" cy="136080"/>
            <a:chOff x="17605080" y="557280"/>
            <a:chExt cx="136080" cy="136080"/>
          </a:xfrm>
        </p:grpSpPr>
        <p:sp>
          <p:nvSpPr>
            <p:cNvPr id="279" name="CustomShape 14"/>
            <p:cNvSpPr/>
            <p:nvPr/>
          </p:nvSpPr>
          <p:spPr>
            <a:xfrm>
              <a:off x="17605080" y="557280"/>
              <a:ext cx="136080" cy="136080"/>
            </a:xfrm>
            <a:custGeom>
              <a:avLst/>
              <a:gdLst/>
              <a:ah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7fa4a4"/>
                </a:gs>
                <a:gs pos="100000">
                  <a:srgbClr val="305a72"/>
                </a:gs>
              </a:gsLst>
              <a:lin ang="27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0" name="CustomShape 15"/>
            <p:cNvSpPr/>
            <p:nvPr/>
          </p:nvSpPr>
          <p:spPr>
            <a:xfrm>
              <a:off x="17618040" y="562320"/>
              <a:ext cx="110520" cy="1184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81" name="CustomShape 16"/>
          <p:cNvSpPr/>
          <p:nvPr/>
        </p:nvSpPr>
        <p:spPr>
          <a:xfrm>
            <a:off x="599040" y="458280"/>
            <a:ext cx="324720" cy="334440"/>
          </a:xfrm>
          <a:custGeom>
            <a:avLst/>
            <a:gdLst/>
            <a:ahLst/>
            <a:rect l="l" t="t" r="r" b="b"/>
            <a:pathLst>
              <a:path w="326225" h="336000">
                <a:moveTo>
                  <a:pt x="0" y="0"/>
                </a:moveTo>
                <a:lnTo>
                  <a:pt x="326225" y="0"/>
                </a:lnTo>
                <a:lnTo>
                  <a:pt x="326225" y="336000"/>
                </a:lnTo>
                <a:lnTo>
                  <a:pt x="0" y="3360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2" name="CustomShape 17"/>
          <p:cNvSpPr/>
          <p:nvPr/>
        </p:nvSpPr>
        <p:spPr>
          <a:xfrm>
            <a:off x="1038960" y="517680"/>
            <a:ext cx="2904120" cy="426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1681"/>
              </a:lnSpc>
              <a:buNone/>
            </a:pPr>
            <a:r>
              <a:rPr b="0" lang="en-US" sz="1200" spc="-1" strike="noStrike">
                <a:solidFill>
                  <a:srgbClr val="1f2020"/>
                </a:solidFill>
                <a:latin typeface="Open Sans"/>
                <a:ea typeface="Open Sans"/>
              </a:rPr>
              <a:t>Agente 01 - Logística de Transportes</a:t>
            </a:r>
            <a:endParaRPr b="0" lang="pt-BR" sz="1200" spc="-1" strike="noStrike">
              <a:latin typeface="Arial"/>
            </a:endParaRPr>
          </a:p>
          <a:p>
            <a:pPr>
              <a:lnSpc>
                <a:spcPts val="1681"/>
              </a:lnSpc>
              <a:buNone/>
            </a:pPr>
            <a:endParaRPr b="0" lang="pt-BR" sz="1200" spc="-1" strike="noStrike">
              <a:latin typeface="Arial"/>
            </a:endParaRPr>
          </a:p>
        </p:txBody>
      </p:sp>
      <p:sp>
        <p:nvSpPr>
          <p:cNvPr id="283" name="CustomShape 18"/>
          <p:cNvSpPr/>
          <p:nvPr/>
        </p:nvSpPr>
        <p:spPr>
          <a:xfrm>
            <a:off x="5895000" y="1042200"/>
            <a:ext cx="5984280" cy="397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3135"/>
              </a:lnSpc>
              <a:buNone/>
            </a:pPr>
            <a:r>
              <a:rPr b="1" lang="en-US" sz="2800" spc="-1" strike="noStrike">
                <a:solidFill>
                  <a:srgbClr val="1f2020"/>
                </a:solidFill>
                <a:latin typeface="Montserrat Bold"/>
                <a:ea typeface="Montserrat Bold"/>
              </a:rPr>
              <a:t>Route Wise</a:t>
            </a:r>
            <a:endParaRPr b="0" lang="pt-BR" sz="2800" spc="-1" strike="noStrike">
              <a:latin typeface="Arial"/>
            </a:endParaRPr>
          </a:p>
        </p:txBody>
      </p:sp>
      <p:pic>
        <p:nvPicPr>
          <p:cNvPr id="284" name="" descr=""/>
          <p:cNvPicPr/>
          <p:nvPr/>
        </p:nvPicPr>
        <p:blipFill>
          <a:blip r:embed="rId2"/>
          <a:stretch/>
        </p:blipFill>
        <p:spPr>
          <a:xfrm>
            <a:off x="288000" y="1800000"/>
            <a:ext cx="5765040" cy="3215520"/>
          </a:xfrm>
          <a:prstGeom prst="rect">
            <a:avLst/>
          </a:prstGeom>
          <a:ln w="0">
            <a:noFill/>
          </a:ln>
        </p:spPr>
      </p:pic>
      <p:pic>
        <p:nvPicPr>
          <p:cNvPr id="285" name="" descr=""/>
          <p:cNvPicPr/>
          <p:nvPr/>
        </p:nvPicPr>
        <p:blipFill>
          <a:blip r:embed="rId3"/>
          <a:stretch/>
        </p:blipFill>
        <p:spPr>
          <a:xfrm>
            <a:off x="12528000" y="1944000"/>
            <a:ext cx="5483520" cy="3058920"/>
          </a:xfrm>
          <a:prstGeom prst="rect">
            <a:avLst/>
          </a:prstGeom>
          <a:ln w="0">
            <a:noFill/>
          </a:ln>
        </p:spPr>
      </p:pic>
      <p:pic>
        <p:nvPicPr>
          <p:cNvPr id="286" name="" descr=""/>
          <p:cNvPicPr/>
          <p:nvPr/>
        </p:nvPicPr>
        <p:blipFill>
          <a:blip r:embed="rId4"/>
          <a:stretch/>
        </p:blipFill>
        <p:spPr>
          <a:xfrm>
            <a:off x="216000" y="5616000"/>
            <a:ext cx="8135280" cy="4560120"/>
          </a:xfrm>
          <a:prstGeom prst="rect">
            <a:avLst/>
          </a:prstGeom>
          <a:ln w="0">
            <a:noFill/>
          </a:ln>
        </p:spPr>
      </p:pic>
      <p:pic>
        <p:nvPicPr>
          <p:cNvPr id="287" name="" descr=""/>
          <p:cNvPicPr/>
          <p:nvPr/>
        </p:nvPicPr>
        <p:blipFill>
          <a:blip r:embed="rId5"/>
          <a:stretch/>
        </p:blipFill>
        <p:spPr>
          <a:xfrm>
            <a:off x="6264000" y="1863360"/>
            <a:ext cx="5903280" cy="3319920"/>
          </a:xfrm>
          <a:prstGeom prst="rect">
            <a:avLst/>
          </a:prstGeom>
          <a:ln w="0">
            <a:noFill/>
          </a:ln>
        </p:spPr>
      </p:pic>
      <p:pic>
        <p:nvPicPr>
          <p:cNvPr id="288" name="" descr=""/>
          <p:cNvPicPr/>
          <p:nvPr/>
        </p:nvPicPr>
        <p:blipFill>
          <a:blip r:embed="rId6"/>
          <a:stretch/>
        </p:blipFill>
        <p:spPr>
          <a:xfrm>
            <a:off x="9720000" y="5688000"/>
            <a:ext cx="8085600" cy="4535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</TotalTime>
  <Application>LibreOffice/7.3.7.2$Linux_X86_64 LibreOffice_project/30$Build-2</Application>
  <AppVersion>15.0000</AppVersion>
  <Words>0</Words>
  <Paragraphs>0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  <dc:creator/>
  <dc:description/>
  <dc:language>pt-BR</dc:language>
  <cp:lastModifiedBy/>
  <dcterms:modified xsi:type="dcterms:W3CDTF">2025-10-28T22:26:47Z</dcterms:modified>
  <cp:revision>7</cp:revision>
  <dc:subject/>
  <dc:title>Agente 01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On-screen Show (4:3)</vt:lpwstr>
  </property>
</Properties>
</file>